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Inter"/>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nter-regular.fntdata"/><Relationship Id="rId52"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Inter-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56b8dde2c_3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56b8dde2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56b8dde2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56b8dde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Hybrid cloud always includes a private cloud</a:t>
            </a:r>
            <a:endParaRPr/>
          </a:p>
          <a:p>
            <a:pPr indent="-317500" lvl="0" marL="457200" rtl="0" algn="l">
              <a:spcBef>
                <a:spcPts val="0"/>
              </a:spcBef>
              <a:spcAft>
                <a:spcPts val="0"/>
              </a:spcAft>
              <a:buSzPts val="1400"/>
              <a:buChar char="-"/>
            </a:pPr>
            <a:r>
              <a:rPr lang="en"/>
              <a:t>Multicloud always uses more than one public cloud service which performs different functions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56b8dde2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56b8dde2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understand cloud computing because it created a platform for cloud native. Next seminar, we will dive into the details of cloud native and how cloud native apps are computed. For now, I will be giving an overview of what cloud native is.  </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374151"/>
              </a:buClr>
              <a:buSzPts val="1800"/>
              <a:buFont typeface="Roboto"/>
              <a:buChar char="●"/>
            </a:pPr>
            <a:r>
              <a:rPr lang="en" sz="1800">
                <a:solidFill>
                  <a:srgbClr val="374151"/>
                </a:solidFill>
                <a:latin typeface="Roboto"/>
                <a:ea typeface="Roboto"/>
                <a:cs typeface="Roboto"/>
                <a:sym typeface="Roboto"/>
              </a:rPr>
              <a:t>Computing approach that takes advantage of the cloud computing delivery model</a:t>
            </a:r>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latin typeface="Roboto"/>
                <a:ea typeface="Roboto"/>
                <a:cs typeface="Roboto"/>
                <a:sym typeface="Roboto"/>
              </a:rPr>
              <a:t>Exploits the scale, elasticity, resiliency, and flexibility of the cloud</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latin typeface="Roboto"/>
                <a:ea typeface="Roboto"/>
                <a:cs typeface="Roboto"/>
                <a:sym typeface="Roboto"/>
              </a:rPr>
              <a:t>Reduces developers operational tasks to allow them to build applications faster</a:t>
            </a:r>
            <a:endParaRPr sz="1400">
              <a:solidFill>
                <a:srgbClr val="374151"/>
              </a:solidFill>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latin typeface="Roboto"/>
                <a:ea typeface="Roboto"/>
                <a:cs typeface="Roboto"/>
                <a:sym typeface="Roboto"/>
              </a:rPr>
              <a:t>Allows developers to make high impact changes frequently with little effort</a:t>
            </a:r>
            <a:endParaRPr sz="1400">
              <a:solidFill>
                <a:srgbClr val="374151"/>
              </a:solidFill>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2000">
                <a:solidFill>
                  <a:srgbClr val="374151"/>
                </a:solidFill>
                <a:latin typeface="Roboto"/>
                <a:ea typeface="Roboto"/>
                <a:cs typeface="Roboto"/>
                <a:sym typeface="Roboto"/>
              </a:rPr>
              <a:t>Moving fast while remaining agile</a:t>
            </a:r>
            <a:endParaRPr sz="1400">
              <a:solidFill>
                <a:srgbClr val="37415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56b8dde2c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56b8dde2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three primary cloud computing service models are IaaS, PaaS, and SaaS </a:t>
            </a:r>
            <a:endParaRPr/>
          </a:p>
          <a:p>
            <a:pPr indent="0" lvl="0" marL="0" rtl="0" algn="l">
              <a:spcBef>
                <a:spcPts val="0"/>
              </a:spcBef>
              <a:spcAft>
                <a:spcPts val="0"/>
              </a:spcAft>
              <a:buNone/>
            </a:pPr>
            <a:r>
              <a:rPr lang="en"/>
              <a:t>Which are Infrastructure as a service, Platform as a Service, and Software as a Service.</a:t>
            </a:r>
            <a:endParaRPr/>
          </a:p>
          <a:p>
            <a:pPr indent="0" lvl="0" marL="0" rtl="0" algn="l">
              <a:spcBef>
                <a:spcPts val="0"/>
              </a:spcBef>
              <a:spcAft>
                <a:spcPts val="0"/>
              </a:spcAft>
              <a:buNone/>
            </a:pPr>
            <a:r>
              <a:rPr lang="en"/>
              <a:t>There are also some other service models that are less common, of which, we will be talking about FaaS and BaaS</a:t>
            </a:r>
            <a:endParaRPr/>
          </a:p>
          <a:p>
            <a:pPr indent="0" lvl="0" marL="0" rtl="0" algn="l">
              <a:spcBef>
                <a:spcPts val="0"/>
              </a:spcBef>
              <a:spcAft>
                <a:spcPts val="0"/>
              </a:spcAft>
              <a:buNone/>
            </a:pPr>
            <a:r>
              <a:rPr lang="en"/>
              <a:t>Which are Function as a Service and Backend as a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IaaS - Read: eye - as </a:t>
            </a:r>
            <a:endParaRPr/>
          </a:p>
          <a:p>
            <a:pPr indent="0" lvl="0" marL="0" rtl="0" algn="l">
              <a:spcBef>
                <a:spcPts val="0"/>
              </a:spcBef>
              <a:spcAft>
                <a:spcPts val="0"/>
              </a:spcAft>
              <a:buNone/>
            </a:pPr>
            <a:r>
              <a:rPr lang="en"/>
              <a:t>PaaS - Read: pazz</a:t>
            </a:r>
            <a:endParaRPr/>
          </a:p>
          <a:p>
            <a:pPr indent="0" lvl="0" marL="0" rtl="0" algn="l">
              <a:spcBef>
                <a:spcPts val="0"/>
              </a:spcBef>
              <a:spcAft>
                <a:spcPts val="0"/>
              </a:spcAft>
              <a:buNone/>
            </a:pPr>
            <a:r>
              <a:rPr lang="en"/>
              <a:t>Saas - Read - Sass</a:t>
            </a:r>
            <a:endParaRPr/>
          </a:p>
          <a:p>
            <a:pPr indent="0" lvl="0" marL="0" rtl="0" algn="l">
              <a:spcBef>
                <a:spcPts val="0"/>
              </a:spcBef>
              <a:spcAft>
                <a:spcPts val="0"/>
              </a:spcAft>
              <a:buNone/>
            </a:pPr>
            <a:r>
              <a:rPr lang="en"/>
              <a:t>FaaS - Read - FaaZ</a:t>
            </a:r>
            <a:endParaRPr/>
          </a:p>
          <a:p>
            <a:pPr indent="0" lvl="0" marL="0" rtl="0" algn="l">
              <a:spcBef>
                <a:spcPts val="0"/>
              </a:spcBef>
              <a:spcAft>
                <a:spcPts val="0"/>
              </a:spcAft>
              <a:buNone/>
            </a:pPr>
            <a:r>
              <a:rPr lang="en"/>
              <a:t>BaaS - Bass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Faaze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 high level one way that you can think of cloud is it being simply some other person’s computer that you </a:t>
            </a:r>
            <a:r>
              <a:rPr lang="en"/>
              <a:t>have</a:t>
            </a:r>
            <a:r>
              <a:rPr lang="en"/>
              <a:t> access to through a server.</a:t>
            </a:r>
            <a:endParaRPr/>
          </a:p>
          <a:p>
            <a:pPr indent="0" lvl="0" marL="0" rtl="0" algn="l">
              <a:spcBef>
                <a:spcPts val="0"/>
              </a:spcBef>
              <a:spcAft>
                <a:spcPts val="0"/>
              </a:spcAft>
              <a:buNone/>
            </a:pPr>
            <a:r>
              <a:rPr lang="en"/>
              <a:t>Infrastructure as a service is essentially giving you access to varying degrees of hardware.</a:t>
            </a:r>
            <a:endParaRPr/>
          </a:p>
          <a:p>
            <a:pPr indent="0" lvl="0" marL="0" rtl="0" algn="l">
              <a:spcBef>
                <a:spcPts val="0"/>
              </a:spcBef>
              <a:spcAft>
                <a:spcPts val="0"/>
              </a:spcAft>
              <a:buNone/>
            </a:pPr>
            <a:r>
              <a:rPr lang="en"/>
              <a:t>Infrastructure can be separated into three main categories. These are Compute, Store, and Network</a:t>
            </a:r>
            <a:endParaRPr/>
          </a:p>
          <a:p>
            <a:pPr indent="0" lvl="0" marL="0" rtl="0" algn="l">
              <a:spcBef>
                <a:spcPts val="0"/>
              </a:spcBef>
              <a:spcAft>
                <a:spcPts val="0"/>
              </a:spcAft>
              <a:buNone/>
            </a:pPr>
            <a:r>
              <a:rPr lang="en"/>
              <a:t>Compute can be broken down further depending on your needs. 1. General purpose computing, 2. Access to gpu’s for example training machine learning or ai models.</a:t>
            </a:r>
            <a:endParaRPr/>
          </a:p>
          <a:p>
            <a:pPr indent="0" lvl="0" marL="0" rtl="0" algn="l">
              <a:spcBef>
                <a:spcPts val="0"/>
              </a:spcBef>
              <a:spcAft>
                <a:spcPts val="0"/>
              </a:spcAft>
              <a:buNone/>
            </a:pPr>
            <a:r>
              <a:rPr lang="en"/>
              <a:t>3. High performance computing - for when you need high clock </a:t>
            </a:r>
            <a:r>
              <a:rPr lang="en"/>
              <a:t>frequencies</a:t>
            </a:r>
            <a:r>
              <a:rPr lang="en"/>
              <a:t> or access to many 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have different kinds of storage.</a:t>
            </a:r>
            <a:endParaRPr/>
          </a:p>
          <a:p>
            <a:pPr indent="-317500" lvl="0" marL="457200" rtl="0" algn="l">
              <a:spcBef>
                <a:spcPts val="0"/>
              </a:spcBef>
              <a:spcAft>
                <a:spcPts val="0"/>
              </a:spcAft>
              <a:buSzPts val="1400"/>
              <a:buAutoNum type="arabicPeriod"/>
            </a:pPr>
            <a:r>
              <a:rPr lang="en"/>
              <a:t>Object storage -</a:t>
            </a:r>
            <a:r>
              <a:rPr lang="en">
                <a:solidFill>
                  <a:srgbClr val="151515"/>
                </a:solidFill>
                <a:highlight>
                  <a:srgbClr val="FFFFFF"/>
                </a:highlight>
              </a:rPr>
              <a:t>In object storage, the data is broken into discrete units called objects and is kept in a single repository, instead of being kept as files in folders or as blocks on servers. Objects can’t be modified—you have to write the object completely at once. Object storage also doesn’t work well with traditional databases. - Very scalable, good for long term storage. </a:t>
            </a:r>
            <a:endParaRPr sz="300"/>
          </a:p>
          <a:p>
            <a:pPr indent="-317500" lvl="0" marL="457200" rtl="0" algn="l">
              <a:spcBef>
                <a:spcPts val="0"/>
              </a:spcBef>
              <a:spcAft>
                <a:spcPts val="0"/>
              </a:spcAft>
              <a:buSzPts val="1400"/>
              <a:buAutoNum type="arabicPeriod"/>
            </a:pPr>
            <a:r>
              <a:rPr lang="en"/>
              <a:t>Block - Data gets chopped into blocks and stored as separate pieces - each block of data is given a unique identifier which allows the</a:t>
            </a:r>
            <a:endParaRPr/>
          </a:p>
          <a:p>
            <a:pPr indent="0" lvl="0" marL="457200" rtl="0" algn="l">
              <a:spcBef>
                <a:spcPts val="0"/>
              </a:spcBef>
              <a:spcAft>
                <a:spcPts val="0"/>
              </a:spcAft>
              <a:buNone/>
            </a:pPr>
            <a:r>
              <a:rPr lang="en"/>
              <a:t>Storage system to place the pieces of data wherever it is most </a:t>
            </a:r>
            <a:r>
              <a:rPr lang="en"/>
              <a:t>convenient</a:t>
            </a:r>
            <a:r>
              <a:rPr lang="en"/>
              <a:t>. When data is requested the blocks are reassembled. Doesn’t rely </a:t>
            </a:r>
            <a:endParaRPr/>
          </a:p>
          <a:p>
            <a:pPr indent="0" lvl="0" marL="457200" rtl="0" algn="l">
              <a:spcBef>
                <a:spcPts val="0"/>
              </a:spcBef>
              <a:spcAft>
                <a:spcPts val="0"/>
              </a:spcAft>
              <a:buNone/>
            </a:pPr>
            <a:r>
              <a:rPr lang="en"/>
              <a:t>On a single path - like file storage and </a:t>
            </a:r>
            <a:endParaRPr/>
          </a:p>
          <a:p>
            <a:pPr indent="-317500" lvl="0" marL="457200" rtl="0" algn="l">
              <a:spcBef>
                <a:spcPts val="0"/>
              </a:spcBef>
              <a:spcAft>
                <a:spcPts val="0"/>
              </a:spcAft>
              <a:buSzPts val="1400"/>
              <a:buAutoNum type="arabicPeriod"/>
            </a:pPr>
            <a:r>
              <a:rPr lang="en"/>
              <a:t>File - Data is stored as a single piece of information inside a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third category is the network.</a:t>
            </a:r>
            <a:endParaRPr/>
          </a:p>
          <a:p>
            <a:pPr indent="0" lvl="0" marL="0" rtl="0" algn="l">
              <a:spcBef>
                <a:spcPts val="0"/>
              </a:spcBef>
              <a:spcAft>
                <a:spcPts val="0"/>
              </a:spcAft>
              <a:buNone/>
            </a:pPr>
            <a:r>
              <a:rPr lang="en"/>
              <a:t>We can think of our network as a pipe. </a:t>
            </a:r>
            <a:endParaRPr/>
          </a:p>
          <a:p>
            <a:pPr indent="0" lvl="0" marL="0" rtl="0" algn="l">
              <a:spcBef>
                <a:spcPts val="0"/>
              </a:spcBef>
              <a:spcAft>
                <a:spcPts val="0"/>
              </a:spcAft>
              <a:buNone/>
            </a:pPr>
            <a:r>
              <a:rPr lang="en"/>
              <a:t>	Depending on how much data we need to push simultaneously the larger pipe we need and the more bandwidth we need</a:t>
            </a:r>
            <a:endParaRPr/>
          </a:p>
          <a:p>
            <a:pPr indent="0" lvl="0" marL="0" rtl="0" algn="l">
              <a:spcBef>
                <a:spcPts val="0"/>
              </a:spcBef>
              <a:spcAft>
                <a:spcPts val="0"/>
              </a:spcAft>
              <a:buNone/>
            </a:pPr>
            <a:r>
              <a:rPr lang="en"/>
              <a:t>	*Another way that </a:t>
            </a:r>
            <a:r>
              <a:rPr lang="en"/>
              <a:t>network</a:t>
            </a:r>
            <a:r>
              <a:rPr lang="en"/>
              <a:t> traffic can be </a:t>
            </a:r>
            <a:r>
              <a:rPr lang="en"/>
              <a:t>measured</a:t>
            </a:r>
            <a:r>
              <a:rPr lang="en"/>
              <a:t> is by how much data gets pushed through the pipe over a set period of time</a:t>
            </a:r>
            <a:endParaRPr/>
          </a:p>
          <a:p>
            <a:pPr indent="0" lvl="0" marL="0" rtl="0" algn="l">
              <a:spcBef>
                <a:spcPts val="0"/>
              </a:spcBef>
              <a:spcAft>
                <a:spcPts val="0"/>
              </a:spcAft>
              <a:buNone/>
            </a:pPr>
            <a:r>
              <a:rPr lang="en"/>
              <a:t>	* Normally this is billed by the month but it can also be billed by the day, minute, second or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56b8dde2c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56b8dde2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primary benefits of the IaaS model is that you can quickly scale to your needs. Changes can take from minutes to hours. Which is far better than the weeks to months that you would have </a:t>
            </a:r>
            <a:r>
              <a:rPr lang="en"/>
              <a:t>historically</a:t>
            </a:r>
            <a:r>
              <a:rPr lang="en"/>
              <a:t>.</a:t>
            </a:r>
            <a:endParaRPr/>
          </a:p>
          <a:p>
            <a:pPr indent="0" lvl="0" marL="0" rtl="0" algn="l">
              <a:spcBef>
                <a:spcPts val="0"/>
              </a:spcBef>
              <a:spcAft>
                <a:spcPts val="0"/>
              </a:spcAft>
              <a:buNone/>
            </a:pPr>
            <a:r>
              <a:rPr lang="en"/>
              <a:t>If you need more storage you can have it. (also if you need less!)</a:t>
            </a:r>
            <a:endParaRPr/>
          </a:p>
          <a:p>
            <a:pPr indent="-317500" lvl="0" marL="457200" rtl="0" algn="l">
              <a:spcBef>
                <a:spcPts val="0"/>
              </a:spcBef>
              <a:spcAft>
                <a:spcPts val="0"/>
              </a:spcAft>
              <a:buSzPts val="1400"/>
              <a:buChar char="●"/>
            </a:pPr>
            <a:r>
              <a:rPr lang="en"/>
              <a:t>Secondary</a:t>
            </a:r>
            <a:r>
              <a:rPr lang="en"/>
              <a:t> benefit - Your costs depend on your consumption. If you do not have a </a:t>
            </a:r>
            <a:r>
              <a:rPr lang="en"/>
              <a:t>contractual agreement to utilize some baseline - which you typically would not, you do not pay for what you do not use.</a:t>
            </a:r>
            <a:endParaRPr/>
          </a:p>
          <a:p>
            <a:pPr indent="-317500" lvl="0" marL="457200" rtl="0" algn="l">
              <a:spcBef>
                <a:spcPts val="0"/>
              </a:spcBef>
              <a:spcAft>
                <a:spcPts val="0"/>
              </a:spcAft>
              <a:buSzPts val="1400"/>
              <a:buChar char="●"/>
            </a:pPr>
            <a:r>
              <a:rPr lang="en"/>
              <a:t>You only use something as long as you need to - then you get rid of it and of course stop paying.</a:t>
            </a:r>
            <a:endParaRPr/>
          </a:p>
          <a:p>
            <a:pPr indent="-317500" lvl="0" marL="457200" rtl="0" algn="l">
              <a:spcBef>
                <a:spcPts val="0"/>
              </a:spcBef>
              <a:spcAft>
                <a:spcPts val="0"/>
              </a:spcAft>
              <a:buSzPts val="1400"/>
              <a:buChar char="●"/>
            </a:pPr>
            <a:r>
              <a:rPr lang="en"/>
              <a:t>Another benefit - environmental as a single piece of hardware can serve many users, it can generally be thought of as achieving higher efficiency of overall resources.</a:t>
            </a:r>
            <a:endParaRPr/>
          </a:p>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56b8dde2c_1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56b8dde2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security can </a:t>
            </a:r>
            <a:r>
              <a:rPr lang="en"/>
              <a:t>theoretically</a:t>
            </a:r>
            <a:r>
              <a:rPr lang="en"/>
              <a:t> be an issue,</a:t>
            </a:r>
            <a:endParaRPr/>
          </a:p>
          <a:p>
            <a:pPr indent="0" lvl="0" marL="0" rtl="0" algn="l">
              <a:spcBef>
                <a:spcPts val="0"/>
              </a:spcBef>
              <a:spcAft>
                <a:spcPts val="0"/>
              </a:spcAft>
              <a:buNone/>
            </a:pPr>
            <a:r>
              <a:rPr lang="en"/>
              <a:t>However, due to high levels of security on site, and </a:t>
            </a:r>
            <a:r>
              <a:rPr lang="en"/>
              <a:t>utilization</a:t>
            </a:r>
            <a:r>
              <a:rPr lang="en"/>
              <a:t> of encryption</a:t>
            </a:r>
            <a:endParaRPr/>
          </a:p>
          <a:p>
            <a:pPr indent="0" lvl="0" marL="0" rtl="0" algn="l">
              <a:spcBef>
                <a:spcPts val="0"/>
              </a:spcBef>
              <a:spcAft>
                <a:spcPts val="0"/>
              </a:spcAft>
              <a:buNone/>
            </a:pPr>
            <a:r>
              <a:rPr lang="en"/>
              <a:t>Typically, organizations can take advantage of more advanced and robust security </a:t>
            </a:r>
            <a:endParaRPr/>
          </a:p>
          <a:p>
            <a:pPr indent="0" lvl="0" marL="0" rtl="0" algn="l">
              <a:spcBef>
                <a:spcPts val="0"/>
              </a:spcBef>
              <a:spcAft>
                <a:spcPts val="0"/>
              </a:spcAft>
              <a:buNone/>
            </a:pPr>
            <a:r>
              <a:rPr lang="en"/>
              <a:t>Than they would be able to provide on their own if they kept everything on site.</a:t>
            </a:r>
            <a:endParaRPr/>
          </a:p>
          <a:p>
            <a:pPr indent="-317500" lvl="0" marL="457200" rtl="0" algn="l">
              <a:spcBef>
                <a:spcPts val="0"/>
              </a:spcBef>
              <a:spcAft>
                <a:spcPts val="0"/>
              </a:spcAft>
              <a:buSzPts val="1400"/>
              <a:buChar char="-"/>
            </a:pPr>
            <a:r>
              <a:rPr lang="en"/>
              <a:t>Additionally, you are responsible for your IaaS provider’s mistakes are now your mistakes</a:t>
            </a:r>
            <a:endParaRPr/>
          </a:p>
          <a:p>
            <a:pPr indent="-317500" lvl="0" marL="457200" rtl="0" algn="l">
              <a:spcBef>
                <a:spcPts val="0"/>
              </a:spcBef>
              <a:spcAft>
                <a:spcPts val="0"/>
              </a:spcAft>
              <a:buSzPts val="1400"/>
              <a:buChar char="-"/>
            </a:pPr>
            <a:r>
              <a:rPr lang="en"/>
              <a:t>As you put your trust into them. </a:t>
            </a:r>
            <a:endParaRPr/>
          </a:p>
          <a:p>
            <a:pPr indent="-317500" lvl="1" marL="914400" rtl="0" algn="l">
              <a:spcBef>
                <a:spcPts val="0"/>
              </a:spcBef>
              <a:spcAft>
                <a:spcPts val="0"/>
              </a:spcAft>
              <a:buSzPts val="1400"/>
              <a:buChar char="-"/>
            </a:pPr>
            <a:r>
              <a:rPr lang="en"/>
              <a:t>In the event that cloud provider security breach puts your business’s data at risk or more specifically your customers data - the fact that it wasn’t “your fault” is of little comfort</a:t>
            </a:r>
            <a:endParaRPr/>
          </a:p>
          <a:p>
            <a:pPr indent="-317500" lvl="0" marL="457200" rtl="0" algn="l">
              <a:spcBef>
                <a:spcPts val="0"/>
              </a:spcBef>
              <a:spcAft>
                <a:spcPts val="0"/>
              </a:spcAft>
              <a:buSzPts val="1400"/>
              <a:buChar char="●"/>
            </a:pPr>
            <a:r>
              <a:rPr lang="en"/>
              <a:t>Another con of switching to using IaaS is that training is inevitably required for employees that will be involved with this usage.</a:t>
            </a:r>
            <a:endParaRPr/>
          </a:p>
          <a:p>
            <a:pPr indent="-317500" lvl="0" marL="457200" rtl="0" algn="l">
              <a:spcBef>
                <a:spcPts val="0"/>
              </a:spcBef>
              <a:spcAft>
                <a:spcPts val="0"/>
              </a:spcAft>
              <a:buSzPts val="1400"/>
              <a:buChar char="●"/>
            </a:pPr>
            <a:r>
              <a:rPr lang="en"/>
              <a:t>Finally, if the server crashes at the vendor side - you cannot access your data!. - As usual wasted time is wasted money.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548d87179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548d871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along with the platform, the operating system is provided as well as well as the runtime which is essentially the glue between the operating system and your application.  </a:t>
            </a:r>
            <a:endParaRPr/>
          </a:p>
          <a:p>
            <a:pPr indent="0" lvl="0" marL="0" rtl="0" algn="l">
              <a:spcBef>
                <a:spcPts val="0"/>
              </a:spcBef>
              <a:spcAft>
                <a:spcPts val="0"/>
              </a:spcAft>
              <a:buNone/>
            </a:pPr>
            <a:r>
              <a:rPr lang="en"/>
              <a:t>This is the environment that your application operates in.</a:t>
            </a:r>
            <a:endParaRPr/>
          </a:p>
          <a:p>
            <a:pPr indent="0" lvl="0" marL="0" rtl="0" algn="l">
              <a:spcBef>
                <a:spcPts val="0"/>
              </a:spcBef>
              <a:spcAft>
                <a:spcPts val="0"/>
              </a:spcAft>
              <a:buNone/>
            </a:pPr>
            <a:r>
              <a:rPr lang="en"/>
              <a:t>So all you have to worry about (and focus on) is your application itself. </a:t>
            </a:r>
            <a:endParaRPr/>
          </a:p>
          <a:p>
            <a:pPr indent="0" lvl="0" marL="0" rtl="0" algn="l">
              <a:spcBef>
                <a:spcPts val="0"/>
              </a:spcBef>
              <a:spcAft>
                <a:spcPts val="0"/>
              </a:spcAft>
              <a:buNone/>
            </a:pPr>
            <a:r>
              <a:rPr lang="en"/>
              <a:t>PaaS is similar to renting a car. You are not investing time or money into customizing the car you are just using it temporarily to get where you need to go.</a:t>
            </a:r>
            <a:endParaRPr/>
          </a:p>
          <a:p>
            <a:pPr indent="0" lvl="0" marL="0" rtl="0" algn="l">
              <a:spcBef>
                <a:spcPts val="0"/>
              </a:spcBef>
              <a:spcAft>
                <a:spcPts val="0"/>
              </a:spcAft>
              <a:buNone/>
            </a:pPr>
            <a:r>
              <a:rPr lang="en"/>
              <a:t>You are </a:t>
            </a:r>
            <a:r>
              <a:rPr lang="en"/>
              <a:t>driving</a:t>
            </a:r>
            <a:r>
              <a:rPr lang="en"/>
              <a:t> and paying for gas.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56b8dde2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56b8dde2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56b8dde2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56b8dde2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is a distinct lack of control with regards to infrastructure fine tuning. (Some will say this is a pro as they do not want to have to deal with it)</a:t>
            </a:r>
            <a:endParaRPr/>
          </a:p>
          <a:p>
            <a:pPr indent="-317500" lvl="0" marL="457200" rtl="0" algn="l">
              <a:spcBef>
                <a:spcPts val="0"/>
              </a:spcBef>
              <a:spcAft>
                <a:spcPts val="0"/>
              </a:spcAft>
              <a:buSzPts val="1400"/>
              <a:buChar char="●"/>
            </a:pPr>
            <a:r>
              <a:rPr lang="en"/>
              <a:t>It is not always easy to migrate a Platform as a service app from one cloud to another - Important to choose the right provider for you so you dont wind up wanting to switch</a:t>
            </a:r>
            <a:endParaRPr/>
          </a:p>
          <a:p>
            <a:pPr indent="-317500" lvl="0" marL="457200" rtl="0" algn="l">
              <a:spcBef>
                <a:spcPts val="0"/>
              </a:spcBef>
              <a:spcAft>
                <a:spcPts val="0"/>
              </a:spcAft>
              <a:buSzPts val="1400"/>
              <a:buChar char="●"/>
            </a:pPr>
            <a:r>
              <a:rPr lang="en"/>
              <a:t>Performance at scale can be an issue - apps will </a:t>
            </a:r>
            <a:r>
              <a:rPr lang="en"/>
              <a:t>typically have worse performance on a shared platform than they would on a dedicated server.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548d87179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548d871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as a service is </a:t>
            </a:r>
            <a:r>
              <a:rPr lang="en"/>
              <a:t>essentially</a:t>
            </a:r>
            <a:r>
              <a:rPr lang="en"/>
              <a:t> just </a:t>
            </a:r>
            <a:r>
              <a:rPr lang="en"/>
              <a:t>third-party applications</a:t>
            </a:r>
            <a:r>
              <a:rPr lang="en"/>
              <a:t> that you do not have to install locally on your machine.</a:t>
            </a:r>
            <a:endParaRPr/>
          </a:p>
          <a:p>
            <a:pPr indent="0" lvl="0" marL="0" rtl="0" algn="l">
              <a:spcBef>
                <a:spcPts val="0"/>
              </a:spcBef>
              <a:spcAft>
                <a:spcPts val="0"/>
              </a:spcAft>
              <a:buNone/>
            </a:pPr>
            <a:r>
              <a:rPr lang="en"/>
              <a:t>Now typically these services are paid for using a subscription model on a monthly or yearly basis.</a:t>
            </a:r>
            <a:endParaRPr/>
          </a:p>
          <a:p>
            <a:pPr indent="0" lvl="0" marL="0" rtl="0" algn="l">
              <a:spcBef>
                <a:spcPts val="0"/>
              </a:spcBef>
              <a:spcAft>
                <a:spcPts val="0"/>
              </a:spcAft>
              <a:buNone/>
            </a:pPr>
            <a:r>
              <a:rPr lang="en"/>
              <a:t>If the service is free there is a good chance that you are paying on a lifelong basis as they are presumably harvesting and selling your data.</a:t>
            </a:r>
            <a:endParaRPr/>
          </a:p>
          <a:p>
            <a:pPr indent="0" lvl="0" marL="0" rtl="0" algn="l">
              <a:spcBef>
                <a:spcPts val="0"/>
              </a:spcBef>
              <a:spcAft>
                <a:spcPts val="0"/>
              </a:spcAft>
              <a:buNone/>
            </a:pPr>
            <a:r>
              <a:rPr lang="en"/>
              <a:t>So, one example that we have all used is Youtube, you do not need to install a media </a:t>
            </a:r>
            <a:r>
              <a:rPr lang="en"/>
              <a:t>player</a:t>
            </a:r>
            <a:r>
              <a:rPr lang="en"/>
              <a:t> on your device to watch videos,</a:t>
            </a:r>
            <a:endParaRPr/>
          </a:p>
          <a:p>
            <a:pPr indent="0" lvl="0" marL="0" rtl="0" algn="l">
              <a:spcBef>
                <a:spcPts val="0"/>
              </a:spcBef>
              <a:spcAft>
                <a:spcPts val="0"/>
              </a:spcAft>
              <a:buNone/>
            </a:pPr>
            <a:r>
              <a:rPr lang="en"/>
              <a:t>Can simply stream off of youtube. </a:t>
            </a:r>
            <a:r>
              <a:rPr lang="en"/>
              <a:t>Similarly</a:t>
            </a:r>
            <a:r>
              <a:rPr lang="en"/>
              <a:t>, Google docs, sheets, etc.</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56b8dde2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56b8dde2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SaaS some of the main benefits to the user are that the service provider manages the application and the associated infrastructure</a:t>
            </a:r>
            <a:endParaRPr/>
          </a:p>
          <a:p>
            <a:pPr indent="0" lvl="0" marL="0" rtl="0" algn="l">
              <a:spcBef>
                <a:spcPts val="0"/>
              </a:spcBef>
              <a:spcAft>
                <a:spcPts val="0"/>
              </a:spcAft>
              <a:buNone/>
            </a:pPr>
            <a:r>
              <a:rPr lang="en"/>
              <a:t>Used to run it.</a:t>
            </a:r>
            <a:endParaRPr/>
          </a:p>
          <a:p>
            <a:pPr indent="0" lvl="0" marL="0" rtl="0" algn="l">
              <a:spcBef>
                <a:spcPts val="0"/>
              </a:spcBef>
              <a:spcAft>
                <a:spcPts val="0"/>
              </a:spcAft>
              <a:buNone/>
            </a:pPr>
            <a:r>
              <a:rPr lang="en"/>
              <a:t>All that you need is a strong internet connection and a web browser in order to access the software. </a:t>
            </a:r>
            <a:endParaRPr/>
          </a:p>
          <a:p>
            <a:pPr indent="0" lvl="0" marL="0" rtl="0" algn="l">
              <a:spcBef>
                <a:spcPts val="0"/>
              </a:spcBef>
              <a:spcAft>
                <a:spcPts val="0"/>
              </a:spcAft>
              <a:buNone/>
            </a:pPr>
            <a:r>
              <a:rPr lang="en"/>
              <a:t>Now like we said SaaS typically runs on a subscription model which can be preferable to what was </a:t>
            </a:r>
            <a:r>
              <a:rPr lang="en"/>
              <a:t>previously</a:t>
            </a:r>
            <a:r>
              <a:rPr lang="en"/>
              <a:t> the norm where you </a:t>
            </a:r>
            <a:endParaRPr/>
          </a:p>
          <a:p>
            <a:pPr indent="0" lvl="0" marL="0" rtl="0" algn="l">
              <a:spcBef>
                <a:spcPts val="0"/>
              </a:spcBef>
              <a:spcAft>
                <a:spcPts val="0"/>
              </a:spcAft>
              <a:buNone/>
            </a:pPr>
            <a:r>
              <a:rPr lang="en"/>
              <a:t>Would typically need to buy software outright if you wanted to use it for commercial means.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56b8dde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56b8dde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con of the SaaS model (for the user) is that it is typically ran off of a subscription model.</a:t>
            </a:r>
            <a:endParaRPr/>
          </a:p>
          <a:p>
            <a:pPr indent="0" lvl="0" marL="0" rtl="0" algn="l">
              <a:spcBef>
                <a:spcPts val="0"/>
              </a:spcBef>
              <a:spcAft>
                <a:spcPts val="0"/>
              </a:spcAft>
              <a:buNone/>
            </a:pPr>
            <a:r>
              <a:rPr lang="en"/>
              <a:t>While this could be cheaper (and beneficial) depending on your needs if you only need the software for a short period of time</a:t>
            </a:r>
            <a:endParaRPr/>
          </a:p>
          <a:p>
            <a:pPr indent="0" lvl="0" marL="0" rtl="0" algn="l">
              <a:spcBef>
                <a:spcPts val="0"/>
              </a:spcBef>
              <a:spcAft>
                <a:spcPts val="0"/>
              </a:spcAft>
              <a:buNone/>
            </a:pPr>
            <a:r>
              <a:rPr lang="en"/>
              <a:t>Eventually subscription costs could go past what you would have spent simply purchasing and installing similar software locally.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SaaS typically being subscription based, another con with the SaaS model is that software is typically updated </a:t>
            </a:r>
            <a:r>
              <a:rPr lang="en"/>
              <a:t>automatically</a:t>
            </a:r>
            <a:r>
              <a:rPr lang="en"/>
              <a:t>,</a:t>
            </a:r>
            <a:endParaRPr/>
          </a:p>
          <a:p>
            <a:pPr indent="0" lvl="0" marL="0" rtl="0" algn="l">
              <a:spcBef>
                <a:spcPts val="0"/>
              </a:spcBef>
              <a:spcAft>
                <a:spcPts val="0"/>
              </a:spcAft>
              <a:buNone/>
            </a:pPr>
            <a:r>
              <a:rPr lang="en"/>
              <a:t>While this can be good for security (in theory) it can also introduce bugs and vulnerabilities. Automatic updates can also lead to a need for </a:t>
            </a:r>
            <a:endParaRPr/>
          </a:p>
          <a:p>
            <a:pPr indent="0" lvl="0" marL="0" rtl="0" algn="l">
              <a:spcBef>
                <a:spcPts val="0"/>
              </a:spcBef>
              <a:spcAft>
                <a:spcPts val="0"/>
              </a:spcAft>
              <a:buNone/>
            </a:pPr>
            <a:r>
              <a:rPr lang="en"/>
              <a:t>Retraining on these updates which can be costly in terms of time and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4b9ba3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4b9ba3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Middleware is software that lies between an operating system and the applications running on it. It Essentially functions as a hidden translation layer, middleware enables communication and data management for distributed applications.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56b8dde2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56b8dde2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Outside of the primary cloud service models to start with we have FaaS which is function as a service</a:t>
            </a:r>
            <a:endParaRPr/>
          </a:p>
          <a:p>
            <a:pPr indent="0" lvl="0" marL="0" rtl="0" algn="l">
              <a:spcBef>
                <a:spcPts val="0"/>
              </a:spcBef>
              <a:spcAft>
                <a:spcPts val="0"/>
              </a:spcAft>
              <a:buNone/>
            </a:pPr>
            <a:r>
              <a:rPr lang="en"/>
              <a:t>So essentially what Faas does is it abstracts your application so that you only need to focus on the functions. </a:t>
            </a:r>
            <a:endParaRPr/>
          </a:p>
          <a:p>
            <a:pPr indent="0" lvl="0" marL="0" rtl="0" algn="l">
              <a:spcBef>
                <a:spcPts val="0"/>
              </a:spcBef>
              <a:spcAft>
                <a:spcPts val="0"/>
              </a:spcAft>
              <a:buNone/>
            </a:pPr>
            <a:r>
              <a:rPr lang="en"/>
              <a:t>The functions are the individual components which make up the application.</a:t>
            </a:r>
            <a:endParaRPr/>
          </a:p>
          <a:p>
            <a:pPr indent="0" lvl="0" marL="0" rtl="0" algn="l">
              <a:spcBef>
                <a:spcPts val="0"/>
              </a:spcBef>
              <a:spcAft>
                <a:spcPts val="0"/>
              </a:spcAft>
              <a:buNone/>
            </a:pPr>
            <a:r>
              <a:rPr lang="en"/>
              <a:t>Essentially, you provide the code to the cloud provider and they are responsible for running it on demand.</a:t>
            </a:r>
            <a:endParaRPr/>
          </a:p>
          <a:p>
            <a:pPr indent="0" lvl="0" marL="0" rtl="0" algn="l">
              <a:spcBef>
                <a:spcPts val="0"/>
              </a:spcBef>
              <a:spcAft>
                <a:spcPts val="0"/>
              </a:spcAft>
              <a:buNone/>
            </a:pPr>
            <a:r>
              <a:rPr lang="en"/>
              <a:t>To use FaaS - You do not need a server - while not immediate - FaaS can be utilize in anywhere from a second to milliseconds.</a:t>
            </a:r>
            <a:endParaRPr/>
          </a:p>
          <a:p>
            <a:pPr indent="0" lvl="0" marL="0" rtl="0" algn="l">
              <a:spcBef>
                <a:spcPts val="0"/>
              </a:spcBef>
              <a:spcAft>
                <a:spcPts val="0"/>
              </a:spcAft>
              <a:buNone/>
            </a:pPr>
            <a:r>
              <a:rPr lang="en"/>
              <a:t>One example of a FaaS use case would be data processing for a mobile app.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56b8dde2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56b8dde2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56b8dde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56b8dde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BaaS could be Database management and optimization,</a:t>
            </a:r>
            <a:endParaRPr/>
          </a:p>
          <a:p>
            <a:pPr indent="0" lvl="0" marL="0" rtl="0" algn="l">
              <a:spcBef>
                <a:spcPts val="0"/>
              </a:spcBef>
              <a:spcAft>
                <a:spcPts val="0"/>
              </a:spcAft>
              <a:buNone/>
            </a:pPr>
            <a:r>
              <a:rPr lang="en"/>
              <a:t>Cloud storage and hosting</a:t>
            </a:r>
            <a:endParaRPr/>
          </a:p>
          <a:p>
            <a:pPr indent="0" lvl="0" marL="0" rtl="0" algn="l">
              <a:spcBef>
                <a:spcPts val="0"/>
              </a:spcBef>
              <a:spcAft>
                <a:spcPts val="0"/>
              </a:spcAft>
              <a:buNone/>
            </a:pPr>
            <a:r>
              <a:rPr lang="en"/>
              <a:t>User </a:t>
            </a:r>
            <a:r>
              <a:rPr lang="en"/>
              <a:t>authentication, verification, management, storage of user-generated content</a:t>
            </a:r>
            <a:endParaRPr/>
          </a:p>
          <a:p>
            <a:pPr indent="0" lvl="0" marL="0" rtl="0" algn="l">
              <a:spcBef>
                <a:spcPts val="0"/>
              </a:spcBef>
              <a:spcAft>
                <a:spcPts val="0"/>
              </a:spcAft>
              <a:buNone/>
            </a:pPr>
            <a:r>
              <a:rPr lang="en"/>
              <a:t>Etc. etc.</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56b8dde2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56b8dde2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there are ready to use backend solutions you can have a greatly reduced time to market.</a:t>
            </a:r>
            <a:endParaRPr/>
          </a:p>
          <a:p>
            <a:pPr indent="0" lvl="0" marL="0" rtl="0" algn="l">
              <a:spcBef>
                <a:spcPts val="0"/>
              </a:spcBef>
              <a:spcAft>
                <a:spcPts val="0"/>
              </a:spcAft>
              <a:buNone/>
            </a:pPr>
            <a:r>
              <a:rPr lang="en"/>
              <a:t>This can of course save money by reducing development costs.</a:t>
            </a:r>
            <a:endParaRPr/>
          </a:p>
          <a:p>
            <a:pPr indent="-317500" lvl="0" marL="457200" rtl="0" algn="l">
              <a:spcBef>
                <a:spcPts val="0"/>
              </a:spcBef>
              <a:spcAft>
                <a:spcPts val="0"/>
              </a:spcAft>
              <a:buSzPts val="1400"/>
              <a:buChar char="●"/>
            </a:pPr>
            <a:r>
              <a:rPr lang="en"/>
              <a:t>With ready to use solutions, you can have greater assurances that they have been properly tested and are by and large secure.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start hosting applications in the cloud, one of the big problems you run into is security. How do you make sure your app isn’t easily compromisable?</a:t>
            </a:r>
            <a:br>
              <a:rPr lang="en"/>
            </a:br>
            <a:br>
              <a:rPr lang="en"/>
            </a:br>
            <a:r>
              <a:rPr lang="en"/>
              <a:t>When you develop an application locally on your computer, you have all of the components installed on that one device. You have the database, the front of your application, etc.</a:t>
            </a:r>
            <a:endParaRPr/>
          </a:p>
          <a:p>
            <a:pPr indent="0" lvl="0" marL="0" rtl="0" algn="l">
              <a:spcBef>
                <a:spcPts val="0"/>
              </a:spcBef>
              <a:spcAft>
                <a:spcPts val="0"/>
              </a:spcAft>
              <a:buNone/>
            </a:pPr>
            <a:r>
              <a:rPr lang="en"/>
              <a:t>But when hosting applications in the cloud, that isn’t safe from a security perspective. If one app gets compromised, all other apps could get compromised.</a:t>
            </a:r>
            <a:endParaRPr/>
          </a:p>
          <a:p>
            <a:pPr indent="0" lvl="0" marL="0" rtl="0" algn="l">
              <a:spcBef>
                <a:spcPts val="0"/>
              </a:spcBef>
              <a:spcAft>
                <a:spcPts val="0"/>
              </a:spcAft>
              <a:buNone/>
            </a:pPr>
            <a:r>
              <a:rPr lang="en"/>
              <a:t>One solution: host each application on a </a:t>
            </a:r>
            <a:r>
              <a:rPr lang="en"/>
              <a:t>separate</a:t>
            </a:r>
            <a:r>
              <a:rPr lang="en"/>
              <a:t> server. That way they’re isolated from each other</a:t>
            </a:r>
            <a:br>
              <a:rPr lang="en"/>
            </a:br>
            <a:br>
              <a:rPr lang="en"/>
            </a:br>
            <a:r>
              <a:rPr lang="en"/>
              <a:t>But that’s expensive. Maybe the application uses only 10% of the server’s CPU.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56b8dde2c_3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56b8dde2c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That’s where Virtual Machines comes in. </a:t>
            </a:r>
            <a:br>
              <a:rPr lang="en">
                <a:solidFill>
                  <a:schemeClr val="dk1"/>
                </a:solidFill>
              </a:rPr>
            </a:br>
            <a:br>
              <a:rPr lang="en">
                <a:solidFill>
                  <a:schemeClr val="dk1"/>
                </a:solidFill>
              </a:rPr>
            </a:br>
            <a:r>
              <a:rPr lang="en">
                <a:solidFill>
                  <a:schemeClr val="dk1"/>
                </a:solidFill>
              </a:rPr>
              <a:t>Virtual Machines are a computer within a computer.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56b8dde2c_3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56b8dde2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Virtual Machines, you have a separate operating system than server itself. We refer to as the server as the “host” and the virtual machine as the “guest.” So it’s like running Linux on top of Windows.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Hypervisor - software that creates a virtualization layer between the host Operating System and the guest Operating System. The server (aka host)’s resources (CPU, memory, storage) are treated as a pool that can be allocated to virtual machines. Hypervisor manages this allocation and network communications between the virtual machines.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Libraries = the dependencies needed to run the app. Ex: Python packages or NodeJS packages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Advantages of VMs:</a:t>
            </a:r>
            <a:endParaRPr/>
          </a:p>
          <a:p>
            <a:pPr indent="-317500" lvl="0" marL="457200" rtl="0" algn="l">
              <a:spcBef>
                <a:spcPts val="0"/>
              </a:spcBef>
              <a:spcAft>
                <a:spcPts val="0"/>
              </a:spcAft>
              <a:buSzPts val="1400"/>
              <a:buChar char="●"/>
            </a:pPr>
            <a:r>
              <a:rPr lang="en"/>
              <a:t>Isolated</a:t>
            </a:r>
            <a:r>
              <a:rPr lang="en"/>
              <a:t>. Each VM is separate from one another. They can’t see the other VMs and they can’t interact with the Host OS unless you changed some settings in your VM software program to allow them to. If someone were to remotely login to one of the VMs, they would not know it’s a VM at first glance. It appears just like any other computer.</a:t>
            </a:r>
            <a:br>
              <a:rPr lang="en"/>
            </a:br>
            <a:br>
              <a:rPr lang="en"/>
            </a:br>
            <a:r>
              <a:rPr lang="en"/>
              <a:t>This isolation improves security because if one VM were to be compromised or have an issue that causes it to become corrupted, the other ones would not be </a:t>
            </a:r>
            <a:r>
              <a:rPr lang="en"/>
              <a:t>affected</a:t>
            </a:r>
            <a:r>
              <a:rPr lang="en"/>
              <a:t>.</a:t>
            </a:r>
            <a:endParaRPr/>
          </a:p>
          <a:p>
            <a:pPr indent="-317500" lvl="0" marL="457200" rtl="0" algn="l">
              <a:spcBef>
                <a:spcPts val="0"/>
              </a:spcBef>
              <a:spcAft>
                <a:spcPts val="0"/>
              </a:spcAft>
              <a:buSzPts val="1400"/>
              <a:buChar char="●"/>
            </a:pPr>
            <a:r>
              <a:rPr lang="en"/>
              <a:t>You can run multiple Operating Systems. If you need to run Windows Server for some apps and Linux for others, you can do that</a:t>
            </a:r>
            <a:endParaRPr/>
          </a:p>
          <a:p>
            <a:pPr indent="-317500" lvl="0" marL="457200" rtl="0" algn="l">
              <a:spcBef>
                <a:spcPts val="0"/>
              </a:spcBef>
              <a:spcAft>
                <a:spcPts val="0"/>
              </a:spcAft>
              <a:buSzPts val="1400"/>
              <a:buChar char="●"/>
            </a:pPr>
            <a:r>
              <a:rPr lang="en"/>
              <a:t>Cheaper than multiple servers</a:t>
            </a:r>
            <a:endParaRPr/>
          </a:p>
          <a:p>
            <a:pPr indent="0" lvl="0" marL="0" rtl="0" algn="l">
              <a:spcBef>
                <a:spcPts val="0"/>
              </a:spcBef>
              <a:spcAft>
                <a:spcPts val="0"/>
              </a:spcAft>
              <a:buNone/>
            </a:pPr>
            <a:r>
              <a:rPr lang="en"/>
              <a:t>Disadvantages</a:t>
            </a:r>
            <a:endParaRPr/>
          </a:p>
          <a:p>
            <a:pPr indent="-317500" lvl="0" marL="457200" rtl="0" algn="l">
              <a:spcBef>
                <a:spcPts val="0"/>
              </a:spcBef>
              <a:spcAft>
                <a:spcPts val="0"/>
              </a:spcAft>
              <a:buSzPts val="1400"/>
              <a:buChar char="●"/>
            </a:pPr>
            <a:r>
              <a:rPr lang="en"/>
              <a:t>Resource intensive. It takes a lot of memory to be able to run multiple virtual machines and they can eat up a lot of CPU. You have to set aside specific amounts of memory and CPU storage for it like 2 cores for this app. As a result, some apps may be inefficient in their CPU usage</a:t>
            </a:r>
            <a:endParaRPr/>
          </a:p>
          <a:p>
            <a:pPr indent="-317500" lvl="0" marL="457200" rtl="0" algn="l">
              <a:spcBef>
                <a:spcPts val="0"/>
              </a:spcBef>
              <a:spcAft>
                <a:spcPts val="0"/>
              </a:spcAft>
              <a:buSzPts val="1400"/>
              <a:buChar char="●"/>
            </a:pPr>
            <a:r>
              <a:rPr lang="en"/>
              <a:t>Slow to setup. It takes time to install and configure the Guest Operating System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5a659873b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5a65987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importance of cloud computing, it is important to understand why and how the cloud came to be what it is today. Prior to the development of cloud computing, all software was considered to be “on-premise”.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On-premise software is software that is installed on the computer of the person using it. This means that the hardware, operating system, and the server that applications run on are all bundled together. For example, if a company had an email service, they would have physical server hardware located in the company to run that email service.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Maintain own server to host a website</a:t>
            </a:r>
            <a:endParaRPr/>
          </a:p>
          <a:p>
            <a:pPr indent="-317500" lvl="0" marL="457200" rtl="0" algn="l">
              <a:spcBef>
                <a:spcPts val="0"/>
              </a:spcBef>
              <a:spcAft>
                <a:spcPts val="0"/>
              </a:spcAft>
              <a:buSzPts val="1400"/>
              <a:buChar char="-"/>
            </a:pPr>
            <a:r>
              <a:rPr lang="en"/>
              <a:t>Servers are expensive</a:t>
            </a:r>
            <a:endParaRPr/>
          </a:p>
          <a:p>
            <a:pPr indent="-317500" lvl="0" marL="457200" rtl="0" algn="l">
              <a:spcBef>
                <a:spcPts val="0"/>
              </a:spcBef>
              <a:spcAft>
                <a:spcPts val="0"/>
              </a:spcAft>
              <a:buSzPts val="1400"/>
              <a:buChar char="-"/>
            </a:pPr>
            <a:r>
              <a:rPr lang="en"/>
              <a:t>Higher traffic = more servers (traffic </a:t>
            </a:r>
            <a:r>
              <a:rPr lang="en"/>
              <a:t>varies</a:t>
            </a:r>
            <a:r>
              <a:rPr lang="en"/>
              <a:t>)</a:t>
            </a:r>
            <a:endParaRPr/>
          </a:p>
          <a:p>
            <a:pPr indent="-317500" lvl="1" marL="914400" rtl="0" algn="l">
              <a:spcBef>
                <a:spcPts val="0"/>
              </a:spcBef>
              <a:spcAft>
                <a:spcPts val="0"/>
              </a:spcAft>
              <a:buSzPts val="1400"/>
              <a:buChar char="-"/>
            </a:pPr>
            <a:r>
              <a:rPr lang="en"/>
              <a:t>Upscaling = more difficult</a:t>
            </a:r>
            <a:endParaRPr/>
          </a:p>
          <a:p>
            <a:pPr indent="-317500" lvl="0" marL="457200" rtl="0" algn="l">
              <a:spcBef>
                <a:spcPts val="0"/>
              </a:spcBef>
              <a:spcAft>
                <a:spcPts val="0"/>
              </a:spcAft>
              <a:buSzPts val="1400"/>
              <a:buChar char="-"/>
            </a:pPr>
            <a:r>
              <a:rPr lang="en"/>
              <a:t>Servers are difficult to maintain</a:t>
            </a:r>
            <a:endParaRPr/>
          </a:p>
          <a:p>
            <a:pPr indent="-317500" lvl="0" marL="457200" rtl="0" algn="l">
              <a:spcBef>
                <a:spcPts val="0"/>
              </a:spcBef>
              <a:spcAft>
                <a:spcPts val="0"/>
              </a:spcAft>
              <a:buSzPts val="1400"/>
              <a:buChar char="-"/>
            </a:pPr>
            <a:r>
              <a:rPr lang="en"/>
              <a:t>Less time to focus on business</a:t>
            </a:r>
            <a:endParaRPr/>
          </a:p>
          <a:p>
            <a:pPr indent="-317500" lvl="0" marL="457200" rtl="0" algn="l">
              <a:spcBef>
                <a:spcPts val="0"/>
              </a:spcBef>
              <a:spcAft>
                <a:spcPts val="0"/>
              </a:spcAft>
              <a:buSzPts val="1400"/>
              <a:buChar char="-"/>
            </a:pPr>
            <a:r>
              <a:rPr lang="en"/>
              <a:t>Amount of data higher now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56b8dde2c_3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56b8dde2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are much more resource efficient. Instead of having a separate operating system for each container, you share the Kernel of the host operating system with all of the containers. So if your server is running Linux, all of the containers will run Linux. This is obviously much more resource efficient because you avoid unnecessary duplication, but it comes with a tradeoff: you can’t run a container with a different operating system from the host. So if you wanted a Windows container, you would have to use a Windows Server, not Linux. So containers are not exactly VM killers, VMs will still hold a place for years to come in cloud computing.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does containerization work? This seems like black magic. Let’s take a closer look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56b8dde2c_3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56b8dde2c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container has an image, </a:t>
            </a:r>
            <a:r>
              <a:rPr lang="en"/>
              <a:t>which is the application, its dependencies and its configuration all packed together in a single file. You can think of this like a zip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Containers are portable. You can deploy them across different environments with usually no modification. Speeds up development time.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6ca2fd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6ca2fd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 runtime engine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548d87179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548d871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56b8dde2c_3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56b8dde2c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containers are more resource efficient than VMs, at some point, you will</a:t>
            </a:r>
            <a:r>
              <a:rPr lang="en"/>
              <a:t> still inevitably</a:t>
            </a:r>
            <a:r>
              <a:rPr lang="en"/>
              <a:t> </a:t>
            </a:r>
            <a:r>
              <a:rPr lang="en"/>
              <a:t>run</a:t>
            </a:r>
            <a:r>
              <a:rPr lang="en"/>
              <a:t> out of resources. Something like this will happen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56b8dde2c_3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56b8dde2c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56b8dde2c_3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56b8dde2c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56b8dde2c_3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56b8dde2c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 you do?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56b8dde2c_3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56b8dde2c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you could just buy another server and spin up some more containers. But what do you do if this happens again?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56b8dde2c_3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56b8dde2c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run out of resources. </a:t>
            </a:r>
            <a:r>
              <a:rPr lang="en"/>
              <a:t>Well you could just repeat this process over and over again, but there’s a better way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56b8dde2c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56b8dde2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56b8dde2c_3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56b8dde2c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where container orchestrators comes in. Container orchestrators</a:t>
            </a:r>
            <a:r>
              <a:rPr lang="en"/>
              <a:t> automatically </a:t>
            </a:r>
            <a:r>
              <a:rPr lang="en"/>
              <a:t>handle the common tasks you would otherwise have to do yourself manually like spinning up a new container, allocating their resources,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most popular container orchestrator is Kubernetes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thing to note is container orchestrators like Kubernetes aren’t replacements for container engines like Docker.</a:t>
            </a:r>
            <a:endParaRPr/>
          </a:p>
          <a:p>
            <a:pPr indent="0" lvl="0" marL="0" rtl="0" algn="l">
              <a:spcBef>
                <a:spcPts val="0"/>
              </a:spcBef>
              <a:spcAft>
                <a:spcPts val="0"/>
              </a:spcAft>
              <a:buNone/>
            </a:pPr>
            <a:r>
              <a:rPr lang="en"/>
              <a:t>Developers are still going to use Docker locally on their laptop to setup containers and test new things. Still going to be used for Continous Integration and Continous Development of containers (CI/CD)</a:t>
            </a:r>
            <a:endParaRPr/>
          </a:p>
          <a:p>
            <a:pPr indent="0" lvl="0" marL="0" rtl="0" algn="l">
              <a:spcBef>
                <a:spcPts val="0"/>
              </a:spcBef>
              <a:spcAft>
                <a:spcPts val="0"/>
              </a:spcAft>
              <a:buNone/>
            </a:pPr>
            <a:r>
              <a:rPr lang="en"/>
              <a:t>Kubernetes is used when you want to deploy your containers to production and manage them easier.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56b8dde2c_3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56b8dde2c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cases: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Deployment. Normally if you wanted multiple containers you would have to manually spin them up, but with Kubernetes you can deploy multiple containers with a single command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scale up and down containers to spread the application’s load more evenly. Ex: allocated each container only 2 CPU cores by default, but are finding one container is maxing that out. Kubernetes can automatically increase the amount of resources allocated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perform automatic rollbacks when something goes wrong in a container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56b8dde2c_3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56b8dde2c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is a cluster of servers.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master node is responsible for managing all other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node contains pods, which can have 1 or more containers.</a:t>
            </a:r>
            <a:endParaRPr/>
          </a:p>
          <a:p>
            <a:pPr indent="0" lvl="0" marL="0" rtl="0" algn="l">
              <a:spcBef>
                <a:spcPts val="0"/>
              </a:spcBef>
              <a:spcAft>
                <a:spcPts val="0"/>
              </a:spcAft>
              <a:buNone/>
            </a:pPr>
            <a:r>
              <a:rPr lang="en"/>
              <a:t>Users communicate with the the containers through each node’s Kube-Proxy.</a:t>
            </a:r>
            <a:endParaRPr/>
          </a:p>
          <a:p>
            <a:pPr indent="0" lvl="0" marL="0" rtl="0" algn="l">
              <a:spcBef>
                <a:spcPts val="0"/>
              </a:spcBef>
              <a:spcAft>
                <a:spcPts val="0"/>
              </a:spcAft>
              <a:buNone/>
            </a:pPr>
            <a:r>
              <a:rPr lang="en"/>
              <a:t>Kubelet communicates back with the Master Node.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Exit out of presentation and show Docker and Virtual Machine demo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3f525de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3f525de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5a659873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5a659873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problems with on-premise software, many computing companies began to invest time into changing the structure of servers.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early mid-90s, the </a:t>
            </a:r>
            <a:r>
              <a:rPr lang="en"/>
              <a:t>metaphor</a:t>
            </a:r>
            <a:r>
              <a:rPr lang="en"/>
              <a:t> of the “cloud” was developed. Network schematics with </a:t>
            </a:r>
            <a:r>
              <a:rPr lang="en"/>
              <a:t>overlapping</a:t>
            </a:r>
            <a:r>
              <a:rPr lang="en"/>
              <a:t> server icons began to resemble clouds. The term “cloud” began to be used to describe areas on a network that required little </a:t>
            </a:r>
            <a:r>
              <a:rPr lang="en"/>
              <a:t>explanation</a:t>
            </a:r>
            <a:r>
              <a:rPr lang="en"/>
              <a:t> to understand. This was the start of the “cloud” becoming somewhat of an ambiguous term to the everyday computer user.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In 1996, companies (such as compact computers) began to market around these cloud services. The term “the cloud” became a </a:t>
            </a:r>
            <a:r>
              <a:rPr lang="en"/>
              <a:t>metaphor</a:t>
            </a:r>
            <a:r>
              <a:rPr lang="en"/>
              <a:t> for parts of a network that can be accessed by any number of devices over the internet.</a:t>
            </a:r>
            <a:endParaRPr/>
          </a:p>
          <a:p>
            <a:pPr indent="0" lvl="0" marL="0" rtl="0" algn="l">
              <a:lnSpc>
                <a:spcPct val="115000"/>
              </a:lnSpc>
              <a:spcBef>
                <a:spcPts val="1600"/>
              </a:spcBef>
              <a:spcAft>
                <a:spcPts val="0"/>
              </a:spcAft>
              <a:buNone/>
            </a:pPr>
            <a:r>
              <a:rPr lang="en"/>
              <a:t>In 1999, the company Salesforce launched one of the first successful software-as-a-service offerings.</a:t>
            </a:r>
            <a:endParaRPr/>
          </a:p>
          <a:p>
            <a:pPr indent="0" lvl="0" marL="0" rtl="0" algn="l">
              <a:lnSpc>
                <a:spcPct val="115000"/>
              </a:lnSpc>
              <a:spcBef>
                <a:spcPts val="1600"/>
              </a:spcBef>
              <a:spcAft>
                <a:spcPts val="0"/>
              </a:spcAft>
              <a:buNone/>
            </a:pPr>
            <a:r>
              <a:rPr lang="en"/>
              <a:t>1999 - VMware introduced VM virtual platform </a:t>
            </a:r>
            <a:endParaRPr/>
          </a:p>
          <a:p>
            <a:pPr indent="0" lvl="0" marL="0" rtl="0" algn="l">
              <a:lnSpc>
                <a:spcPct val="115000"/>
              </a:lnSpc>
              <a:spcBef>
                <a:spcPts val="1600"/>
              </a:spcBef>
              <a:spcAft>
                <a:spcPts val="0"/>
              </a:spcAft>
              <a:buNone/>
            </a:pPr>
            <a:r>
              <a:rPr lang="en"/>
              <a:t>Virtual machines: Use software instead of a physical computer to run programs and deploy applications</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rPr lang="en"/>
              <a:t> It took </a:t>
            </a:r>
            <a:r>
              <a:rPr lang="en"/>
              <a:t>almost</a:t>
            </a:r>
            <a:r>
              <a:rPr lang="en"/>
              <a:t> ten years for cloud computing to really take off and popularize in the public. It wasn’t until 2006, when Amazon Launched their Amazon Web Services, when cloud computing became extremely popular in the public eye and more cloud storage providers began to emerge</a:t>
            </a:r>
            <a:endParaRPr/>
          </a:p>
          <a:p>
            <a:pPr indent="0" lvl="0" marL="0" rtl="0" algn="l">
              <a:lnSpc>
                <a:spcPct val="115000"/>
              </a:lnSpc>
              <a:spcBef>
                <a:spcPts val="1600"/>
              </a:spcBef>
              <a:spcAft>
                <a:spcPts val="0"/>
              </a:spcAft>
              <a:buNone/>
            </a:pPr>
            <a:r>
              <a:t/>
            </a:r>
            <a:endParaRPr sz="1400">
              <a:solidFill>
                <a:srgbClr val="737373"/>
              </a:solidFill>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548d87179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548d871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some other popular cloud services include Microsoft’s Azure and Google Cloud.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56b8dde2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56b8dde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One of the </a:t>
            </a:r>
            <a:r>
              <a:rPr lang="en"/>
              <a:t>most basic examples of software that uses cloud computing is Google Docs. The benefits of Google Docs compared to on-premise text editor software such as the original Microsoft Word (although Microsoft 365 does use cloud services). </a:t>
            </a:r>
            <a:endParaRPr/>
          </a:p>
          <a:p>
            <a:pPr indent="-317500" lvl="0" marL="457200" rtl="0" algn="l">
              <a:spcBef>
                <a:spcPts val="0"/>
              </a:spcBef>
              <a:spcAft>
                <a:spcPts val="0"/>
              </a:spcAft>
              <a:buSzPts val="1400"/>
              <a:buChar char="-"/>
            </a:pPr>
            <a:r>
              <a:rPr lang="en"/>
              <a:t>This example encompasses how cloud computing can be beneficial in all areas of the digital world</a:t>
            </a:r>
            <a:endParaRPr/>
          </a:p>
          <a:p>
            <a:pPr indent="-317500" lvl="0" marL="457200" rtl="0" algn="l">
              <a:spcBef>
                <a:spcPts val="0"/>
              </a:spcBef>
              <a:spcAft>
                <a:spcPts val="0"/>
              </a:spcAft>
              <a:buSzPts val="1400"/>
              <a:buChar char="-"/>
            </a:pPr>
            <a:r>
              <a:rPr lang="en"/>
              <a:t>With Google Docs, no installation of the application is necessary. Instead, a user just accesses the application through the internet</a:t>
            </a:r>
            <a:endParaRPr/>
          </a:p>
          <a:p>
            <a:pPr indent="-317500" lvl="0" marL="457200" rtl="0" algn="l">
              <a:spcBef>
                <a:spcPts val="0"/>
              </a:spcBef>
              <a:spcAft>
                <a:spcPts val="0"/>
              </a:spcAft>
              <a:buSzPts val="1400"/>
              <a:buChar char="-"/>
            </a:pPr>
            <a:r>
              <a:rPr lang="en"/>
              <a:t>When a user uses Google Docs, they can access the application from any device. When they open up the application, their previous work is saved no matter what device they are on. Whereas with an on-premise text editor, they could only access their saved documents from the device that they originally created the document on.</a:t>
            </a:r>
            <a:endParaRPr/>
          </a:p>
          <a:p>
            <a:pPr indent="-317500" lvl="0" marL="457200" rtl="0" algn="l">
              <a:spcBef>
                <a:spcPts val="0"/>
              </a:spcBef>
              <a:spcAft>
                <a:spcPts val="0"/>
              </a:spcAft>
              <a:buSzPts val="1400"/>
              <a:buChar char="-"/>
            </a:pPr>
            <a:r>
              <a:rPr lang="en"/>
              <a:t>If the user’s hardware fails, they do not lose all of their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3f525de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3f525de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 name="Google Shape;11;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4" name="Google Shape;54;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6" name="Shape 56"/>
        <p:cNvGrpSpPr/>
        <p:nvPr/>
      </p:nvGrpSpPr>
      <p:grpSpPr>
        <a:xfrm>
          <a:off x="0" y="0"/>
          <a:ext cx="0" cy="0"/>
          <a:chOff x="0" y="0"/>
          <a:chExt cx="0" cy="0"/>
        </a:xfrm>
      </p:grpSpPr>
      <p:sp>
        <p:nvSpPr>
          <p:cNvPr id="57" name="Google Shape;57;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4" name="Google Shape;14;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p:nvPr/>
        </p:nvSpPr>
        <p:spPr>
          <a:xfrm flipH="1" rot="10800000">
            <a:off x="0" y="1230000"/>
            <a:ext cx="9144000" cy="391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 name="Google Shape;18;p4"/>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374151"/>
              </a:buClr>
              <a:buSzPts val="1800"/>
              <a:buChar char="●"/>
              <a:defRPr>
                <a:solidFill>
                  <a:srgbClr val="374151"/>
                </a:solidFill>
              </a:defRPr>
            </a:lvl1pPr>
            <a:lvl2pPr indent="-317500" lvl="1" marL="914400">
              <a:spcBef>
                <a:spcPts val="1600"/>
              </a:spcBef>
              <a:spcAft>
                <a:spcPts val="0"/>
              </a:spcAft>
              <a:buClr>
                <a:srgbClr val="374151"/>
              </a:buClr>
              <a:buSzPts val="1400"/>
              <a:buChar char="○"/>
              <a:defRPr>
                <a:solidFill>
                  <a:srgbClr val="374151"/>
                </a:solidFill>
              </a:defRPr>
            </a:lvl2pPr>
            <a:lvl3pPr indent="-317500" lvl="2" marL="1371600">
              <a:spcBef>
                <a:spcPts val="1600"/>
              </a:spcBef>
              <a:spcAft>
                <a:spcPts val="0"/>
              </a:spcAft>
              <a:buClr>
                <a:srgbClr val="374151"/>
              </a:buClr>
              <a:buSzPts val="1400"/>
              <a:buChar char="■"/>
              <a:defRPr>
                <a:solidFill>
                  <a:srgbClr val="374151"/>
                </a:solidFill>
              </a:defRPr>
            </a:lvl3pPr>
            <a:lvl4pPr indent="-317500" lvl="3" marL="1828800">
              <a:spcBef>
                <a:spcPts val="1600"/>
              </a:spcBef>
              <a:spcAft>
                <a:spcPts val="0"/>
              </a:spcAft>
              <a:buClr>
                <a:srgbClr val="374151"/>
              </a:buClr>
              <a:buSzPts val="1400"/>
              <a:buChar char="●"/>
              <a:defRPr>
                <a:solidFill>
                  <a:srgbClr val="374151"/>
                </a:solidFill>
              </a:defRPr>
            </a:lvl4pPr>
            <a:lvl5pPr indent="-317500" lvl="4" marL="2286000">
              <a:spcBef>
                <a:spcPts val="1600"/>
              </a:spcBef>
              <a:spcAft>
                <a:spcPts val="0"/>
              </a:spcAft>
              <a:buClr>
                <a:srgbClr val="374151"/>
              </a:buClr>
              <a:buSzPts val="1400"/>
              <a:buChar char="○"/>
              <a:defRPr>
                <a:solidFill>
                  <a:srgbClr val="374151"/>
                </a:solidFill>
              </a:defRPr>
            </a:lvl5pPr>
            <a:lvl6pPr indent="-317500" lvl="5" marL="2743200">
              <a:spcBef>
                <a:spcPts val="1600"/>
              </a:spcBef>
              <a:spcAft>
                <a:spcPts val="0"/>
              </a:spcAft>
              <a:buClr>
                <a:srgbClr val="374151"/>
              </a:buClr>
              <a:buSzPts val="1400"/>
              <a:buChar char="■"/>
              <a:defRPr>
                <a:solidFill>
                  <a:srgbClr val="374151"/>
                </a:solidFill>
              </a:defRPr>
            </a:lvl6pPr>
            <a:lvl7pPr indent="-317500" lvl="6" marL="3200400">
              <a:spcBef>
                <a:spcPts val="1600"/>
              </a:spcBef>
              <a:spcAft>
                <a:spcPts val="0"/>
              </a:spcAft>
              <a:buClr>
                <a:srgbClr val="374151"/>
              </a:buClr>
              <a:buSzPts val="1400"/>
              <a:buChar char="●"/>
              <a:defRPr>
                <a:solidFill>
                  <a:srgbClr val="374151"/>
                </a:solidFill>
              </a:defRPr>
            </a:lvl7pPr>
            <a:lvl8pPr indent="-317500" lvl="7" marL="3657600">
              <a:spcBef>
                <a:spcPts val="1600"/>
              </a:spcBef>
              <a:spcAft>
                <a:spcPts val="0"/>
              </a:spcAft>
              <a:buClr>
                <a:srgbClr val="374151"/>
              </a:buClr>
              <a:buSzPts val="1400"/>
              <a:buChar char="○"/>
              <a:defRPr>
                <a:solidFill>
                  <a:srgbClr val="374151"/>
                </a:solidFill>
              </a:defRPr>
            </a:lvl8pPr>
            <a:lvl9pPr indent="-317500" lvl="8" marL="4114800">
              <a:spcBef>
                <a:spcPts val="1600"/>
              </a:spcBef>
              <a:spcAft>
                <a:spcPts val="1600"/>
              </a:spcAft>
              <a:buClr>
                <a:srgbClr val="374151"/>
              </a:buClr>
              <a:buSzPts val="1400"/>
              <a:buChar char="■"/>
              <a:defRPr>
                <a:solidFill>
                  <a:srgbClr val="374151"/>
                </a:solidFill>
              </a:defRPr>
            </a:lvl9pPr>
          </a:lstStyle>
          <a:p/>
        </p:txBody>
      </p:sp>
      <p:sp>
        <p:nvSpPr>
          <p:cNvPr id="19" name="Google Shape;19;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p:nvPr/>
        </p:nvSpPr>
        <p:spPr>
          <a:xfrm flipH="1" rot="10800000">
            <a:off x="0" y="1230000"/>
            <a:ext cx="9144000" cy="391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idx="1" type="body"/>
          </p:nvPr>
        </p:nvSpPr>
        <p:spPr>
          <a:xfrm>
            <a:off x="3195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374151"/>
              </a:buClr>
              <a:buSzPts val="1400"/>
              <a:buChar char="●"/>
              <a:defRPr sz="1400">
                <a:solidFill>
                  <a:srgbClr val="374151"/>
                </a:solidFill>
              </a:defRPr>
            </a:lvl1pPr>
            <a:lvl2pPr indent="-304800" lvl="1" marL="914400">
              <a:spcBef>
                <a:spcPts val="1600"/>
              </a:spcBef>
              <a:spcAft>
                <a:spcPts val="0"/>
              </a:spcAft>
              <a:buClr>
                <a:srgbClr val="374151"/>
              </a:buClr>
              <a:buSzPts val="1200"/>
              <a:buChar char="○"/>
              <a:defRPr sz="1200">
                <a:solidFill>
                  <a:srgbClr val="374151"/>
                </a:solidFill>
              </a:defRPr>
            </a:lvl2pPr>
            <a:lvl3pPr indent="-304800" lvl="2" marL="1371600">
              <a:spcBef>
                <a:spcPts val="1600"/>
              </a:spcBef>
              <a:spcAft>
                <a:spcPts val="0"/>
              </a:spcAft>
              <a:buClr>
                <a:srgbClr val="374151"/>
              </a:buClr>
              <a:buSzPts val="1200"/>
              <a:buChar char="■"/>
              <a:defRPr sz="1200">
                <a:solidFill>
                  <a:srgbClr val="374151"/>
                </a:solidFill>
              </a:defRPr>
            </a:lvl3pPr>
            <a:lvl4pPr indent="-304800" lvl="3" marL="1828800">
              <a:spcBef>
                <a:spcPts val="1600"/>
              </a:spcBef>
              <a:spcAft>
                <a:spcPts val="0"/>
              </a:spcAft>
              <a:buClr>
                <a:srgbClr val="374151"/>
              </a:buClr>
              <a:buSzPts val="1200"/>
              <a:buChar char="●"/>
              <a:defRPr sz="1200">
                <a:solidFill>
                  <a:srgbClr val="374151"/>
                </a:solidFill>
              </a:defRPr>
            </a:lvl4pPr>
            <a:lvl5pPr indent="-304800" lvl="4" marL="2286000">
              <a:spcBef>
                <a:spcPts val="1600"/>
              </a:spcBef>
              <a:spcAft>
                <a:spcPts val="0"/>
              </a:spcAft>
              <a:buClr>
                <a:srgbClr val="374151"/>
              </a:buClr>
              <a:buSzPts val="1200"/>
              <a:buChar char="○"/>
              <a:defRPr sz="1200">
                <a:solidFill>
                  <a:srgbClr val="374151"/>
                </a:solidFill>
              </a:defRPr>
            </a:lvl5pPr>
            <a:lvl6pPr indent="-304800" lvl="5" marL="2743200">
              <a:spcBef>
                <a:spcPts val="1600"/>
              </a:spcBef>
              <a:spcAft>
                <a:spcPts val="0"/>
              </a:spcAft>
              <a:buClr>
                <a:srgbClr val="374151"/>
              </a:buClr>
              <a:buSzPts val="1200"/>
              <a:buChar char="■"/>
              <a:defRPr sz="1200">
                <a:solidFill>
                  <a:srgbClr val="374151"/>
                </a:solidFill>
              </a:defRPr>
            </a:lvl6pPr>
            <a:lvl7pPr indent="-304800" lvl="6" marL="3200400">
              <a:spcBef>
                <a:spcPts val="1600"/>
              </a:spcBef>
              <a:spcAft>
                <a:spcPts val="0"/>
              </a:spcAft>
              <a:buClr>
                <a:srgbClr val="374151"/>
              </a:buClr>
              <a:buSzPts val="1200"/>
              <a:buChar char="●"/>
              <a:defRPr sz="1200">
                <a:solidFill>
                  <a:srgbClr val="374151"/>
                </a:solidFill>
              </a:defRPr>
            </a:lvl7pPr>
            <a:lvl8pPr indent="-304800" lvl="7" marL="3657600">
              <a:spcBef>
                <a:spcPts val="1600"/>
              </a:spcBef>
              <a:spcAft>
                <a:spcPts val="0"/>
              </a:spcAft>
              <a:buClr>
                <a:srgbClr val="374151"/>
              </a:buClr>
              <a:buSzPts val="1200"/>
              <a:buChar char="○"/>
              <a:defRPr sz="1200">
                <a:solidFill>
                  <a:srgbClr val="374151"/>
                </a:solidFill>
              </a:defRPr>
            </a:lvl8pPr>
            <a:lvl9pPr indent="-304800" lvl="8" marL="4114800">
              <a:spcBef>
                <a:spcPts val="1600"/>
              </a:spcBef>
              <a:spcAft>
                <a:spcPts val="1600"/>
              </a:spcAft>
              <a:buClr>
                <a:srgbClr val="374151"/>
              </a:buClr>
              <a:buSzPts val="1200"/>
              <a:buChar char="■"/>
              <a:defRPr sz="1200">
                <a:solidFill>
                  <a:srgbClr val="374151"/>
                </a:solidFill>
              </a:defRPr>
            </a:lvl9pPr>
          </a:lstStyle>
          <a:p/>
        </p:txBody>
      </p:sp>
      <p:sp>
        <p:nvSpPr>
          <p:cNvPr id="23" name="Google Shape;23;p5"/>
          <p:cNvSpPr txBox="1"/>
          <p:nvPr>
            <p:ph idx="2" type="body"/>
          </p:nvPr>
        </p:nvSpPr>
        <p:spPr>
          <a:xfrm>
            <a:off x="45236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374151"/>
              </a:buClr>
              <a:buSzPts val="1400"/>
              <a:buChar char="●"/>
              <a:defRPr sz="1400">
                <a:solidFill>
                  <a:srgbClr val="374151"/>
                </a:solidFill>
              </a:defRPr>
            </a:lvl1pPr>
            <a:lvl2pPr indent="-304800" lvl="1" marL="914400">
              <a:spcBef>
                <a:spcPts val="1600"/>
              </a:spcBef>
              <a:spcAft>
                <a:spcPts val="0"/>
              </a:spcAft>
              <a:buClr>
                <a:srgbClr val="374151"/>
              </a:buClr>
              <a:buSzPts val="1200"/>
              <a:buChar char="○"/>
              <a:defRPr sz="1200">
                <a:solidFill>
                  <a:srgbClr val="374151"/>
                </a:solidFill>
              </a:defRPr>
            </a:lvl2pPr>
            <a:lvl3pPr indent="-304800" lvl="2" marL="1371600">
              <a:spcBef>
                <a:spcPts val="1600"/>
              </a:spcBef>
              <a:spcAft>
                <a:spcPts val="0"/>
              </a:spcAft>
              <a:buClr>
                <a:srgbClr val="374151"/>
              </a:buClr>
              <a:buSzPts val="1200"/>
              <a:buChar char="■"/>
              <a:defRPr sz="1200">
                <a:solidFill>
                  <a:srgbClr val="374151"/>
                </a:solidFill>
              </a:defRPr>
            </a:lvl3pPr>
            <a:lvl4pPr indent="-304800" lvl="3" marL="1828800">
              <a:spcBef>
                <a:spcPts val="1600"/>
              </a:spcBef>
              <a:spcAft>
                <a:spcPts val="0"/>
              </a:spcAft>
              <a:buClr>
                <a:srgbClr val="374151"/>
              </a:buClr>
              <a:buSzPts val="1200"/>
              <a:buChar char="●"/>
              <a:defRPr sz="1200">
                <a:solidFill>
                  <a:srgbClr val="374151"/>
                </a:solidFill>
              </a:defRPr>
            </a:lvl4pPr>
            <a:lvl5pPr indent="-304800" lvl="4" marL="2286000">
              <a:spcBef>
                <a:spcPts val="1600"/>
              </a:spcBef>
              <a:spcAft>
                <a:spcPts val="0"/>
              </a:spcAft>
              <a:buClr>
                <a:srgbClr val="374151"/>
              </a:buClr>
              <a:buSzPts val="1200"/>
              <a:buChar char="○"/>
              <a:defRPr sz="1200">
                <a:solidFill>
                  <a:srgbClr val="374151"/>
                </a:solidFill>
              </a:defRPr>
            </a:lvl5pPr>
            <a:lvl6pPr indent="-304800" lvl="5" marL="2743200">
              <a:spcBef>
                <a:spcPts val="1600"/>
              </a:spcBef>
              <a:spcAft>
                <a:spcPts val="0"/>
              </a:spcAft>
              <a:buClr>
                <a:srgbClr val="374151"/>
              </a:buClr>
              <a:buSzPts val="1200"/>
              <a:buChar char="■"/>
              <a:defRPr sz="1200">
                <a:solidFill>
                  <a:srgbClr val="374151"/>
                </a:solidFill>
              </a:defRPr>
            </a:lvl6pPr>
            <a:lvl7pPr indent="-304800" lvl="6" marL="3200400">
              <a:spcBef>
                <a:spcPts val="1600"/>
              </a:spcBef>
              <a:spcAft>
                <a:spcPts val="0"/>
              </a:spcAft>
              <a:buClr>
                <a:srgbClr val="374151"/>
              </a:buClr>
              <a:buSzPts val="1200"/>
              <a:buChar char="●"/>
              <a:defRPr sz="1200">
                <a:solidFill>
                  <a:srgbClr val="374151"/>
                </a:solidFill>
              </a:defRPr>
            </a:lvl7pPr>
            <a:lvl8pPr indent="-304800" lvl="7" marL="3657600">
              <a:spcBef>
                <a:spcPts val="1600"/>
              </a:spcBef>
              <a:spcAft>
                <a:spcPts val="0"/>
              </a:spcAft>
              <a:buClr>
                <a:srgbClr val="374151"/>
              </a:buClr>
              <a:buSzPts val="1200"/>
              <a:buChar char="○"/>
              <a:defRPr sz="1200">
                <a:solidFill>
                  <a:srgbClr val="374151"/>
                </a:solidFill>
              </a:defRPr>
            </a:lvl8pPr>
            <a:lvl9pPr indent="-304800" lvl="8" marL="4114800">
              <a:spcBef>
                <a:spcPts val="1600"/>
              </a:spcBef>
              <a:spcAft>
                <a:spcPts val="1600"/>
              </a:spcAft>
              <a:buClr>
                <a:srgbClr val="374151"/>
              </a:buClr>
              <a:buSzPts val="1200"/>
              <a:buChar char="■"/>
              <a:defRPr sz="1200">
                <a:solidFill>
                  <a:srgbClr val="374151"/>
                </a:solidFill>
              </a:defRPr>
            </a:lvl9pPr>
          </a:lstStyle>
          <a:p/>
        </p:txBody>
      </p:sp>
      <p:sp>
        <p:nvSpPr>
          <p:cNvPr id="24" name="Google Shape;24;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 name="Google Shape;30;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36" name="Google Shape;36;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9" name="Google Shape;39;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4" name="Google Shape;44;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374151"/>
              </a:buClr>
              <a:buSzPts val="2100"/>
              <a:buNone/>
              <a:defRPr sz="2100">
                <a:solidFill>
                  <a:srgbClr val="37415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1" name="Google Shape;51;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Cloud Computing Part 1</a:t>
            </a:r>
            <a:endParaRPr/>
          </a:p>
        </p:txBody>
      </p:sp>
      <p:sp>
        <p:nvSpPr>
          <p:cNvPr id="63" name="Google Shape;63;p13"/>
          <p:cNvSpPr txBox="1"/>
          <p:nvPr>
            <p:ph idx="4294967295" type="subTitle"/>
          </p:nvPr>
        </p:nvSpPr>
        <p:spPr>
          <a:xfrm>
            <a:off x="475125" y="2997475"/>
            <a:ext cx="81375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lt1"/>
                </a:solidFill>
              </a:rPr>
              <a:t>By Matt Balint, Connor Dellwo, &amp; Emma Dickenson</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Public, Private, Hybrid, and Multi-Clouds</a:t>
            </a:r>
            <a:endParaRPr/>
          </a:p>
        </p:txBody>
      </p:sp>
      <p:sp>
        <p:nvSpPr>
          <p:cNvPr id="129" name="Google Shape;129;p22"/>
          <p:cNvSpPr txBox="1"/>
          <p:nvPr>
            <p:ph idx="1" type="body"/>
          </p:nvPr>
        </p:nvSpPr>
        <p:spPr>
          <a:xfrm>
            <a:off x="319500" y="1589325"/>
            <a:ext cx="8222100" cy="30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Char char="●"/>
            </a:pPr>
            <a:r>
              <a:rPr lang="en" sz="2000">
                <a:solidFill>
                  <a:schemeClr val="lt2"/>
                </a:solidFill>
              </a:rPr>
              <a:t>Public = computing services and infrastructure managed by third party provider</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Private = Infrastructure dedicated to a single users</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Hybrid cloud = Multiple private clouds for different uses</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Multi- cloud = Multiple public clouds</a:t>
            </a:r>
            <a:endParaRPr sz="20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Cloud Native</a:t>
            </a:r>
            <a:endParaRPr/>
          </a:p>
        </p:txBody>
      </p:sp>
      <p:sp>
        <p:nvSpPr>
          <p:cNvPr id="135" name="Google Shape;135;p23"/>
          <p:cNvSpPr txBox="1"/>
          <p:nvPr>
            <p:ph idx="1" type="body"/>
          </p:nvPr>
        </p:nvSpPr>
        <p:spPr>
          <a:xfrm>
            <a:off x="319500" y="1589325"/>
            <a:ext cx="7972200" cy="30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Computing approach that takes advantage of the cloud computing delivery model</a:t>
            </a:r>
            <a:endParaRPr sz="2000"/>
          </a:p>
          <a:p>
            <a:pPr indent="-355600" lvl="0" marL="457200" rtl="0" algn="l">
              <a:spcBef>
                <a:spcPts val="0"/>
              </a:spcBef>
              <a:spcAft>
                <a:spcPts val="0"/>
              </a:spcAft>
              <a:buSzPts val="2000"/>
              <a:buChar char="●"/>
            </a:pPr>
            <a:r>
              <a:rPr lang="en" sz="2000"/>
              <a:t>Speed up the development and optimization of applications</a:t>
            </a:r>
            <a:endParaRPr sz="2000"/>
          </a:p>
          <a:p>
            <a:pPr indent="-355600" lvl="0" marL="457200" rtl="0" algn="l">
              <a:spcBef>
                <a:spcPts val="0"/>
              </a:spcBef>
              <a:spcAft>
                <a:spcPts val="0"/>
              </a:spcAft>
              <a:buSzPts val="2000"/>
              <a:buChar char="●"/>
            </a:pPr>
            <a:r>
              <a:rPr lang="en" sz="2000"/>
              <a:t>Helps connect applications</a:t>
            </a:r>
            <a:endParaRPr sz="2000"/>
          </a:p>
          <a:p>
            <a:pPr indent="-355600" lvl="0" marL="457200" rtl="0" algn="l">
              <a:spcBef>
                <a:spcPts val="0"/>
              </a:spcBef>
              <a:spcAft>
                <a:spcPts val="0"/>
              </a:spcAft>
              <a:buSzPts val="2000"/>
              <a:buChar char="●"/>
            </a:pPr>
            <a:r>
              <a:rPr lang="en" sz="2000"/>
              <a:t>Utilizes DevOps, continuous delivery, microservices, and containers</a:t>
            </a:r>
            <a:endParaRPr sz="2000"/>
          </a:p>
          <a:p>
            <a:pPr indent="-355600" lvl="0" marL="457200" rtl="0" algn="l">
              <a:spcBef>
                <a:spcPts val="0"/>
              </a:spcBef>
              <a:spcAft>
                <a:spcPts val="0"/>
              </a:spcAft>
              <a:buSzPts val="2000"/>
              <a:buChar char="●"/>
            </a:pPr>
            <a:r>
              <a:rPr lang="en" sz="2000"/>
              <a:t>Altered software development and business models</a:t>
            </a:r>
            <a:endParaRPr sz="2000"/>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cloud service models</a:t>
            </a:r>
            <a:endParaRPr/>
          </a:p>
        </p:txBody>
      </p:sp>
      <p:sp>
        <p:nvSpPr>
          <p:cNvPr id="141" name="Google Shape;141;p24"/>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IaaS</a:t>
            </a:r>
            <a:endParaRPr/>
          </a:p>
          <a:p>
            <a:pPr indent="-342900" lvl="0" marL="457200" rtl="0" algn="l">
              <a:spcBef>
                <a:spcPts val="0"/>
              </a:spcBef>
              <a:spcAft>
                <a:spcPts val="0"/>
              </a:spcAft>
              <a:buSzPts val="1800"/>
              <a:buChar char="●"/>
            </a:pPr>
            <a:r>
              <a:rPr lang="en"/>
              <a:t>PaaS</a:t>
            </a:r>
            <a:endParaRPr/>
          </a:p>
          <a:p>
            <a:pPr indent="-342900" lvl="0" marL="457200" rtl="0" algn="l">
              <a:spcBef>
                <a:spcPts val="0"/>
              </a:spcBef>
              <a:spcAft>
                <a:spcPts val="0"/>
              </a:spcAft>
              <a:buSzPts val="1800"/>
              <a:buChar char="●"/>
            </a:pPr>
            <a:r>
              <a:rPr lang="en"/>
              <a:t>SaaS</a:t>
            </a:r>
            <a:endParaRPr/>
          </a:p>
          <a:p>
            <a:pPr indent="-342900" lvl="0" marL="457200" rtl="0" algn="l">
              <a:spcBef>
                <a:spcPts val="0"/>
              </a:spcBef>
              <a:spcAft>
                <a:spcPts val="0"/>
              </a:spcAft>
              <a:buSzPts val="1800"/>
              <a:buChar char="●"/>
            </a:pPr>
            <a:r>
              <a:rPr lang="en"/>
              <a:t>FaaS</a:t>
            </a:r>
            <a:endParaRPr/>
          </a:p>
          <a:p>
            <a:pPr indent="-342900" lvl="0" marL="457200" rtl="0" algn="l">
              <a:spcBef>
                <a:spcPts val="0"/>
              </a:spcBef>
              <a:spcAft>
                <a:spcPts val="0"/>
              </a:spcAft>
              <a:buSzPts val="1800"/>
              <a:buChar char="●"/>
            </a:pPr>
            <a:r>
              <a:rPr lang="en"/>
              <a:t>BaaS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IaaS</a:t>
            </a:r>
            <a:endParaRPr/>
          </a:p>
        </p:txBody>
      </p:sp>
      <p:sp>
        <p:nvSpPr>
          <p:cNvPr id="147" name="Google Shape;147;p25"/>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Infrastructure</a:t>
            </a:r>
            <a:r>
              <a:rPr lang="en"/>
              <a:t> as a Service</a:t>
            </a:r>
            <a:endParaRPr/>
          </a:p>
          <a:p>
            <a:pPr indent="-342900" lvl="0" marL="457200" rtl="0" algn="l">
              <a:spcBef>
                <a:spcPts val="0"/>
              </a:spcBef>
              <a:spcAft>
                <a:spcPts val="0"/>
              </a:spcAft>
              <a:buSzPts val="1800"/>
              <a:buChar char="●"/>
            </a:pPr>
            <a:r>
              <a:rPr lang="en"/>
              <a:t>Infrastructure is provided by cloud provider</a:t>
            </a:r>
            <a:endParaRPr/>
          </a:p>
          <a:p>
            <a:pPr indent="-317500" lvl="1" marL="914400" rtl="0" algn="l">
              <a:spcBef>
                <a:spcPts val="0"/>
              </a:spcBef>
              <a:spcAft>
                <a:spcPts val="0"/>
              </a:spcAft>
              <a:buSzPts val="1400"/>
              <a:buChar char="○"/>
            </a:pPr>
            <a:r>
              <a:rPr lang="en"/>
              <a:t>Infrastructure can be separated into three main categories.</a:t>
            </a:r>
            <a:endParaRPr/>
          </a:p>
          <a:p>
            <a:pPr indent="-317500" lvl="2" marL="1371600" rtl="0" algn="l">
              <a:spcBef>
                <a:spcPts val="0"/>
              </a:spcBef>
              <a:spcAft>
                <a:spcPts val="0"/>
              </a:spcAft>
              <a:buSzPts val="1400"/>
              <a:buAutoNum type="romanLcPeriod"/>
            </a:pPr>
            <a:r>
              <a:rPr lang="en"/>
              <a:t>Compute - General, GPU, HPC</a:t>
            </a:r>
            <a:endParaRPr/>
          </a:p>
          <a:p>
            <a:pPr indent="-317500" lvl="2" marL="1371600" rtl="0" algn="l">
              <a:spcBef>
                <a:spcPts val="0"/>
              </a:spcBef>
              <a:spcAft>
                <a:spcPts val="0"/>
              </a:spcAft>
              <a:buSzPts val="1400"/>
              <a:buAutoNum type="romanLcPeriod"/>
            </a:pPr>
            <a:r>
              <a:rPr lang="en"/>
              <a:t>Store - Object, Block, File</a:t>
            </a:r>
            <a:endParaRPr/>
          </a:p>
          <a:p>
            <a:pPr indent="-317500" lvl="2" marL="1371600" rtl="0" algn="l">
              <a:spcBef>
                <a:spcPts val="0"/>
              </a:spcBef>
              <a:spcAft>
                <a:spcPts val="0"/>
              </a:spcAft>
              <a:buSzPts val="1400"/>
              <a:buAutoNum type="romanLcPeriod"/>
            </a:pPr>
            <a:r>
              <a:rPr lang="en"/>
              <a:t>Network</a:t>
            </a:r>
            <a:endParaRPr/>
          </a:p>
          <a:p>
            <a:pPr indent="-342900" lvl="0" marL="457200" rtl="0" algn="l">
              <a:spcBef>
                <a:spcPts val="0"/>
              </a:spcBef>
              <a:spcAft>
                <a:spcPts val="0"/>
              </a:spcAft>
              <a:buSzPts val="1800"/>
              <a:buChar char="●"/>
            </a:pPr>
            <a:r>
              <a:rPr lang="en"/>
              <a:t>Cloud provider maintains and supports the infrastructure</a:t>
            </a:r>
            <a:endParaRPr/>
          </a:p>
          <a:p>
            <a:pPr indent="-317500" lvl="1" marL="914400" rtl="0" algn="l">
              <a:spcBef>
                <a:spcPts val="0"/>
              </a:spcBef>
              <a:spcAft>
                <a:spcPts val="0"/>
              </a:spcAft>
              <a:buSzPts val="1400"/>
              <a:buChar char="○"/>
            </a:pPr>
            <a:r>
              <a:rPr lang="en"/>
              <a:t>Everything else is handled by the user</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IaaS - Benefits</a:t>
            </a:r>
            <a:endParaRPr/>
          </a:p>
        </p:txBody>
      </p:sp>
      <p:sp>
        <p:nvSpPr>
          <p:cNvPr id="153" name="Google Shape;153;p26"/>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Scalable</a:t>
            </a:r>
            <a:endParaRPr/>
          </a:p>
          <a:p>
            <a:pPr indent="-342900" lvl="0" marL="457200" rtl="0" algn="l">
              <a:spcBef>
                <a:spcPts val="0"/>
              </a:spcBef>
              <a:spcAft>
                <a:spcPts val="0"/>
              </a:spcAft>
              <a:buSzPts val="1800"/>
              <a:buChar char="●"/>
            </a:pPr>
            <a:r>
              <a:rPr lang="en"/>
              <a:t>Cost depends on consumption</a:t>
            </a:r>
            <a:endParaRPr/>
          </a:p>
          <a:p>
            <a:pPr indent="-342900" lvl="0" marL="457200" rtl="0" algn="l">
              <a:spcBef>
                <a:spcPts val="0"/>
              </a:spcBef>
              <a:spcAft>
                <a:spcPts val="0"/>
              </a:spcAft>
              <a:buSzPts val="1800"/>
              <a:buChar char="●"/>
            </a:pPr>
            <a:r>
              <a:rPr lang="en"/>
              <a:t>Single piece of hardware can serve many users</a:t>
            </a:r>
            <a:endParaRPr/>
          </a:p>
          <a:p>
            <a:pPr indent="-342900" lvl="0" marL="457200" rtl="0" algn="l">
              <a:spcBef>
                <a:spcPts val="0"/>
              </a:spcBef>
              <a:spcAft>
                <a:spcPts val="0"/>
              </a:spcAft>
              <a:buSzPts val="1800"/>
              <a:buChar char="●"/>
            </a:pPr>
            <a:r>
              <a:rPr lang="en"/>
              <a:t>Most flexible and dynamic model</a:t>
            </a:r>
            <a:endParaRPr/>
          </a:p>
          <a:p>
            <a:pPr indent="-342900" lvl="0" marL="457200" rtl="0" algn="l">
              <a:spcBef>
                <a:spcPts val="0"/>
              </a:spcBef>
              <a:spcAft>
                <a:spcPts val="0"/>
              </a:spcAft>
              <a:buSzPts val="1800"/>
              <a:buChar char="●"/>
            </a:pPr>
            <a:r>
              <a:rPr lang="en"/>
              <a:t>Easy to use as </a:t>
            </a:r>
            <a:r>
              <a:rPr lang="en"/>
              <a:t>hardware</a:t>
            </a:r>
            <a:r>
              <a:rPr lang="en"/>
              <a:t> and updates are deployed automatically</a:t>
            </a:r>
            <a:endParaRPr/>
          </a:p>
          <a:p>
            <a:pPr indent="-342900" lvl="0" marL="457200" rtl="0" algn="l">
              <a:spcBef>
                <a:spcPts val="0"/>
              </a:spcBef>
              <a:spcAft>
                <a:spcPts val="0"/>
              </a:spcAft>
              <a:buSzPts val="1800"/>
              <a:buChar char="●"/>
            </a:pPr>
            <a:r>
              <a:rPr lang="en"/>
              <a:t>Management tasks are virtualized so employees have time for other tasks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IaaS - Cons</a:t>
            </a:r>
            <a:endParaRPr/>
          </a:p>
        </p:txBody>
      </p:sp>
      <p:sp>
        <p:nvSpPr>
          <p:cNvPr id="159" name="Google Shape;159;p27"/>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security</a:t>
            </a:r>
            <a:endParaRPr/>
          </a:p>
          <a:p>
            <a:pPr indent="-342900" lvl="0" marL="457200" rtl="0" algn="l">
              <a:spcBef>
                <a:spcPts val="0"/>
              </a:spcBef>
              <a:spcAft>
                <a:spcPts val="0"/>
              </a:spcAft>
              <a:buSzPts val="1800"/>
              <a:buChar char="●"/>
            </a:pPr>
            <a:r>
              <a:rPr lang="en"/>
              <a:t>Training</a:t>
            </a:r>
            <a:endParaRPr/>
          </a:p>
          <a:p>
            <a:pPr indent="-342900" lvl="0" marL="457200" rtl="0" algn="l">
              <a:spcBef>
                <a:spcPts val="0"/>
              </a:spcBef>
              <a:spcAft>
                <a:spcPts val="0"/>
              </a:spcAft>
              <a:buSzPts val="1800"/>
              <a:buChar char="●"/>
            </a:pPr>
            <a:r>
              <a:rPr lang="en"/>
              <a:t>Loss of access to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aaS</a:t>
            </a:r>
            <a:endParaRPr/>
          </a:p>
        </p:txBody>
      </p:sp>
      <p:sp>
        <p:nvSpPr>
          <p:cNvPr id="165" name="Google Shape;165;p28"/>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Platform as a Service</a:t>
            </a:r>
            <a:endParaRPr/>
          </a:p>
          <a:p>
            <a:pPr indent="-342900" lvl="0" marL="457200" rtl="0" algn="l">
              <a:spcBef>
                <a:spcPts val="0"/>
              </a:spcBef>
              <a:spcAft>
                <a:spcPts val="0"/>
              </a:spcAft>
              <a:buSzPts val="1800"/>
              <a:buChar char="●"/>
            </a:pPr>
            <a:r>
              <a:rPr lang="en"/>
              <a:t>Cloud provider provides hardware and software</a:t>
            </a:r>
            <a:endParaRPr/>
          </a:p>
          <a:p>
            <a:pPr indent="-317500" lvl="1" marL="914400" rtl="0" algn="l">
              <a:spcBef>
                <a:spcPts val="0"/>
              </a:spcBef>
              <a:spcAft>
                <a:spcPts val="0"/>
              </a:spcAft>
              <a:buSzPts val="1400"/>
              <a:buChar char="○"/>
            </a:pPr>
            <a:r>
              <a:rPr lang="en"/>
              <a:t>Usually just those needed for software development</a:t>
            </a:r>
            <a:endParaRPr/>
          </a:p>
          <a:p>
            <a:pPr indent="-342900" lvl="0" marL="457200" rtl="0" algn="l">
              <a:spcBef>
                <a:spcPts val="0"/>
              </a:spcBef>
              <a:spcAft>
                <a:spcPts val="0"/>
              </a:spcAft>
              <a:buSzPts val="1800"/>
              <a:buChar char="●"/>
            </a:pPr>
            <a:r>
              <a:rPr lang="en"/>
              <a:t>Only worried about your application</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PaaS - Pros</a:t>
            </a:r>
            <a:endParaRPr/>
          </a:p>
        </p:txBody>
      </p:sp>
      <p:sp>
        <p:nvSpPr>
          <p:cNvPr id="171" name="Google Shape;171;p29"/>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Fast and easy to get an application up and running</a:t>
            </a:r>
            <a:endParaRPr/>
          </a:p>
          <a:p>
            <a:pPr indent="-342900" lvl="0" marL="457200" rtl="0" algn="l">
              <a:spcBef>
                <a:spcPts val="0"/>
              </a:spcBef>
              <a:spcAft>
                <a:spcPts val="0"/>
              </a:spcAft>
              <a:buSzPts val="1800"/>
              <a:buChar char="●"/>
            </a:pPr>
            <a:r>
              <a:rPr lang="en"/>
              <a:t>Easy to create and delete resources as needed</a:t>
            </a:r>
            <a:endParaRPr/>
          </a:p>
          <a:p>
            <a:pPr indent="-342900" lvl="0" marL="457200" rtl="0" algn="l">
              <a:spcBef>
                <a:spcPts val="0"/>
              </a:spcBef>
              <a:spcAft>
                <a:spcPts val="0"/>
              </a:spcAft>
              <a:buSzPts val="1800"/>
              <a:buChar char="●"/>
            </a:pPr>
            <a:r>
              <a:rPr lang="en"/>
              <a:t>Cost benefits</a:t>
            </a:r>
            <a:endParaRPr/>
          </a:p>
          <a:p>
            <a:pPr indent="-342900" lvl="0" marL="457200" rtl="0" algn="l">
              <a:spcBef>
                <a:spcPts val="0"/>
              </a:spcBef>
              <a:spcAft>
                <a:spcPts val="0"/>
              </a:spcAft>
              <a:buSzPts val="1800"/>
              <a:buChar char="●"/>
            </a:pPr>
            <a:r>
              <a:rPr lang="en"/>
              <a:t>A lot of tools are typically provided with your platform</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Paas - Cons</a:t>
            </a:r>
            <a:endParaRPr/>
          </a:p>
        </p:txBody>
      </p:sp>
      <p:sp>
        <p:nvSpPr>
          <p:cNvPr id="177" name="Google Shape;177;p30"/>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Lack of control</a:t>
            </a:r>
            <a:endParaRPr/>
          </a:p>
          <a:p>
            <a:pPr indent="-342900" lvl="0" marL="457200" rtl="0" algn="l">
              <a:spcBef>
                <a:spcPts val="0"/>
              </a:spcBef>
              <a:spcAft>
                <a:spcPts val="0"/>
              </a:spcAft>
              <a:buSzPts val="1800"/>
              <a:buChar char="●"/>
            </a:pPr>
            <a:r>
              <a:rPr lang="en"/>
              <a:t>Vendor lock-in</a:t>
            </a:r>
            <a:endParaRPr/>
          </a:p>
          <a:p>
            <a:pPr indent="-342900" lvl="0" marL="457200" rtl="0" algn="l">
              <a:spcBef>
                <a:spcPts val="0"/>
              </a:spcBef>
              <a:spcAft>
                <a:spcPts val="0"/>
              </a:spcAft>
              <a:buSzPts val="1800"/>
              <a:buChar char="●"/>
            </a:pPr>
            <a:r>
              <a:rPr lang="en"/>
              <a:t>Performance at scale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aaS</a:t>
            </a:r>
            <a:endParaRPr/>
          </a:p>
        </p:txBody>
      </p:sp>
      <p:sp>
        <p:nvSpPr>
          <p:cNvPr id="183" name="Google Shape;183;p31"/>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Software as a Service</a:t>
            </a:r>
            <a:endParaRPr/>
          </a:p>
          <a:p>
            <a:pPr indent="-317500" lvl="1" marL="914400" rtl="0" algn="l">
              <a:spcBef>
                <a:spcPts val="0"/>
              </a:spcBef>
              <a:spcAft>
                <a:spcPts val="0"/>
              </a:spcAft>
              <a:buSzPts val="1400"/>
              <a:buChar char="○"/>
            </a:pPr>
            <a:r>
              <a:rPr lang="en"/>
              <a:t>Sometimes called “Cloud </a:t>
            </a:r>
            <a:r>
              <a:rPr lang="en"/>
              <a:t>application</a:t>
            </a:r>
            <a:r>
              <a:rPr lang="en"/>
              <a:t> services”</a:t>
            </a:r>
            <a:endParaRPr/>
          </a:p>
          <a:p>
            <a:pPr indent="-342900" lvl="0" marL="457200" rtl="0" algn="l">
              <a:spcBef>
                <a:spcPts val="0"/>
              </a:spcBef>
              <a:spcAft>
                <a:spcPts val="0"/>
              </a:spcAft>
              <a:buSzPts val="1800"/>
              <a:buChar char="●"/>
            </a:pPr>
            <a:r>
              <a:rPr lang="en"/>
              <a:t>Ready to use application software</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“cloud”?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SaaS - Pros</a:t>
            </a:r>
            <a:endParaRPr/>
          </a:p>
        </p:txBody>
      </p:sp>
      <p:sp>
        <p:nvSpPr>
          <p:cNvPr id="189" name="Google Shape;189;p32"/>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Software does not need to be installed locally</a:t>
            </a:r>
            <a:endParaRPr/>
          </a:p>
          <a:p>
            <a:pPr indent="-342900" lvl="0" marL="457200" rtl="0" algn="l">
              <a:spcBef>
                <a:spcPts val="0"/>
              </a:spcBef>
              <a:spcAft>
                <a:spcPts val="0"/>
              </a:spcAft>
              <a:buSzPts val="1800"/>
              <a:buChar char="●"/>
            </a:pPr>
            <a:r>
              <a:rPr lang="en"/>
              <a:t>All updates are handled by the provider</a:t>
            </a:r>
            <a:endParaRPr/>
          </a:p>
          <a:p>
            <a:pPr indent="-342900" lvl="0" marL="457200" rtl="0" algn="l">
              <a:spcBef>
                <a:spcPts val="0"/>
              </a:spcBef>
              <a:spcAft>
                <a:spcPts val="0"/>
              </a:spcAft>
              <a:buSzPts val="1800"/>
              <a:buChar char="●"/>
            </a:pPr>
            <a:r>
              <a:rPr lang="en"/>
              <a:t>Pay as you go</a:t>
            </a:r>
            <a:endParaRPr/>
          </a:p>
          <a:p>
            <a:pPr indent="-317500" lvl="1" marL="914400" rtl="0" algn="l">
              <a:spcBef>
                <a:spcPts val="0"/>
              </a:spcBef>
              <a:spcAft>
                <a:spcPts val="0"/>
              </a:spcAft>
              <a:buSzPts val="1400"/>
              <a:buChar char="○"/>
            </a:pPr>
            <a:r>
              <a:rPr lang="en"/>
              <a:t>Minimal risk - often free trials are available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SaaS - Cons</a:t>
            </a:r>
            <a:endParaRPr/>
          </a:p>
        </p:txBody>
      </p:sp>
      <p:sp>
        <p:nvSpPr>
          <p:cNvPr id="195" name="Google Shape;195;p33"/>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Typically subscription based (could be a benefit)</a:t>
            </a:r>
            <a:endParaRPr/>
          </a:p>
          <a:p>
            <a:pPr indent="-342900" lvl="0" marL="457200" rtl="0" algn="l">
              <a:spcBef>
                <a:spcPts val="0"/>
              </a:spcBef>
              <a:spcAft>
                <a:spcPts val="0"/>
              </a:spcAft>
              <a:buSzPts val="1800"/>
              <a:buChar char="●"/>
            </a:pPr>
            <a:r>
              <a:rPr lang="en"/>
              <a:t>Automatic updates (also could be a benefit)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 manages what?</a:t>
            </a:r>
            <a:endParaRPr/>
          </a:p>
        </p:txBody>
      </p:sp>
      <p:sp>
        <p:nvSpPr>
          <p:cNvPr id="201" name="Google Shape;201;p34"/>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2" name="Google Shape;202;p34"/>
          <p:cNvPicPr preferRelativeResize="0"/>
          <p:nvPr/>
        </p:nvPicPr>
        <p:blipFill>
          <a:blip r:embed="rId3">
            <a:alphaModFix/>
          </a:blip>
          <a:stretch>
            <a:fillRect/>
          </a:stretch>
        </p:blipFill>
        <p:spPr>
          <a:xfrm>
            <a:off x="314325" y="1297963"/>
            <a:ext cx="8515350" cy="362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FaaS</a:t>
            </a:r>
            <a:endParaRPr/>
          </a:p>
        </p:txBody>
      </p:sp>
      <p:sp>
        <p:nvSpPr>
          <p:cNvPr id="208" name="Google Shape;208;p35"/>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Functions as a service</a:t>
            </a:r>
            <a:endParaRPr/>
          </a:p>
          <a:p>
            <a:pPr indent="-342900" lvl="0" marL="457200" rtl="0" algn="l">
              <a:spcBef>
                <a:spcPts val="0"/>
              </a:spcBef>
              <a:spcAft>
                <a:spcPts val="0"/>
              </a:spcAft>
              <a:buSzPts val="1800"/>
              <a:buChar char="●"/>
            </a:pPr>
            <a:r>
              <a:rPr lang="en"/>
              <a:t>Initially offered by various </a:t>
            </a:r>
            <a:r>
              <a:rPr lang="en"/>
              <a:t>startups</a:t>
            </a:r>
            <a:r>
              <a:rPr lang="en"/>
              <a:t> as far back as 2010</a:t>
            </a:r>
            <a:endParaRPr/>
          </a:p>
          <a:p>
            <a:pPr indent="-342900" lvl="0" marL="457200" rtl="0" algn="l">
              <a:spcBef>
                <a:spcPts val="0"/>
              </a:spcBef>
              <a:spcAft>
                <a:spcPts val="0"/>
              </a:spcAft>
              <a:buSzPts val="1800"/>
              <a:buChar char="●"/>
            </a:pPr>
            <a:r>
              <a:rPr lang="en"/>
              <a:t>Use cases are primarily “on-demand” functionality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FaaS - Benefits</a:t>
            </a:r>
            <a:endParaRPr/>
          </a:p>
        </p:txBody>
      </p:sp>
      <p:sp>
        <p:nvSpPr>
          <p:cNvPr id="214" name="Google Shape;214;p36"/>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with other cloud models, pay for what you use is a major benefit of FaaS</a:t>
            </a:r>
            <a:endParaRPr/>
          </a:p>
          <a:p>
            <a:pPr indent="-317500" lvl="1" marL="914400" rtl="0" algn="l">
              <a:spcBef>
                <a:spcPts val="0"/>
              </a:spcBef>
              <a:spcAft>
                <a:spcPts val="0"/>
              </a:spcAft>
              <a:buSzPts val="1400"/>
              <a:buChar char="○"/>
            </a:pPr>
            <a:r>
              <a:rPr lang="en"/>
              <a:t>Only pay for function execution time - Not idle time</a:t>
            </a:r>
            <a:endParaRPr/>
          </a:p>
          <a:p>
            <a:pPr indent="-317500" lvl="1" marL="914400" rtl="0" algn="l">
              <a:spcBef>
                <a:spcPts val="0"/>
              </a:spcBef>
              <a:spcAft>
                <a:spcPts val="0"/>
              </a:spcAft>
              <a:buSzPts val="1400"/>
              <a:buChar char="○"/>
            </a:pPr>
            <a:r>
              <a:rPr lang="en"/>
              <a:t>Does not require constant server time</a:t>
            </a:r>
            <a:endParaRPr/>
          </a:p>
          <a:p>
            <a:pPr indent="-342900" lvl="0" marL="457200" rtl="0" algn="l">
              <a:spcBef>
                <a:spcPts val="0"/>
              </a:spcBef>
              <a:spcAft>
                <a:spcPts val="0"/>
              </a:spcAft>
              <a:buSzPts val="1800"/>
              <a:buChar char="●"/>
            </a:pPr>
            <a:r>
              <a:rPr lang="en"/>
              <a:t>This leads to lower costs</a:t>
            </a:r>
            <a:endParaRPr/>
          </a:p>
          <a:p>
            <a:pPr indent="-317500" lvl="1" marL="914400" rtl="0" algn="l">
              <a:spcBef>
                <a:spcPts val="0"/>
              </a:spcBef>
              <a:spcAft>
                <a:spcPts val="0"/>
              </a:spcAft>
              <a:buSzPts val="1400"/>
              <a:buChar char="○"/>
            </a:pPr>
            <a:r>
              <a:rPr lang="en"/>
              <a:t>There is increased latency</a:t>
            </a:r>
            <a:endParaRPr/>
          </a:p>
          <a:p>
            <a:pPr indent="-317500" lvl="1" marL="914400" rtl="0" algn="l">
              <a:spcBef>
                <a:spcPts val="0"/>
              </a:spcBef>
              <a:spcAft>
                <a:spcPts val="0"/>
              </a:spcAft>
              <a:buSzPts val="1400"/>
              <a:buChar char="○"/>
            </a:pPr>
            <a:r>
              <a:rPr lang="en"/>
              <a:t>Still relatively quick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BaaS</a:t>
            </a:r>
            <a:endParaRPr/>
          </a:p>
        </p:txBody>
      </p:sp>
      <p:sp>
        <p:nvSpPr>
          <p:cNvPr id="220" name="Google Shape;220;p37"/>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Backend as a Service</a:t>
            </a:r>
            <a:endParaRPr/>
          </a:p>
          <a:p>
            <a:pPr indent="-342900" lvl="0" marL="457200" rtl="0" algn="l">
              <a:spcBef>
                <a:spcPts val="0"/>
              </a:spcBef>
              <a:spcAft>
                <a:spcPts val="0"/>
              </a:spcAft>
              <a:buSzPts val="1800"/>
              <a:buChar char="●"/>
            </a:pPr>
            <a:r>
              <a:rPr lang="en"/>
              <a:t>Allows companies to delegate backend and focus instead on production and the client side of an application</a:t>
            </a:r>
            <a:endParaRPr/>
          </a:p>
          <a:p>
            <a:pPr indent="-342900" lvl="0" marL="457200" rtl="0" algn="l">
              <a:spcBef>
                <a:spcPts val="0"/>
              </a:spcBef>
              <a:spcAft>
                <a:spcPts val="0"/>
              </a:spcAft>
              <a:buSzPts val="1800"/>
              <a:buChar char="●"/>
            </a:pPr>
            <a:r>
              <a:rPr lang="en"/>
              <a:t>BaaS can take many forms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BaaS Benefits</a:t>
            </a:r>
            <a:endParaRPr/>
          </a:p>
        </p:txBody>
      </p:sp>
      <p:sp>
        <p:nvSpPr>
          <p:cNvPr id="226" name="Google Shape;226;p38"/>
          <p:cNvSpPr txBox="1"/>
          <p:nvPr>
            <p:ph idx="1" type="body"/>
          </p:nvPr>
        </p:nvSpPr>
        <p:spPr>
          <a:xfrm>
            <a:off x="319500" y="1589325"/>
            <a:ext cx="59943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Reduced time to market</a:t>
            </a:r>
            <a:endParaRPr/>
          </a:p>
          <a:p>
            <a:pPr indent="-342900" lvl="0" marL="457200" rtl="0" algn="l">
              <a:spcBef>
                <a:spcPts val="0"/>
              </a:spcBef>
              <a:spcAft>
                <a:spcPts val="0"/>
              </a:spcAft>
              <a:buSzPts val="1800"/>
              <a:buChar char="●"/>
            </a:pPr>
            <a:r>
              <a:rPr lang="en"/>
              <a:t>Can focus on core business</a:t>
            </a:r>
            <a:endParaRPr/>
          </a:p>
          <a:p>
            <a:pPr indent="-317500" lvl="1" marL="914400" rtl="0" algn="l">
              <a:spcBef>
                <a:spcPts val="0"/>
              </a:spcBef>
              <a:spcAft>
                <a:spcPts val="0"/>
              </a:spcAft>
              <a:buSzPts val="1400"/>
              <a:buChar char="○"/>
            </a:pPr>
            <a:r>
              <a:rPr lang="en"/>
              <a:t>Do not have to worry about many of the details</a:t>
            </a:r>
            <a:endParaRPr/>
          </a:p>
          <a:p>
            <a:pPr indent="-342900" lvl="0" marL="457200" rtl="0" algn="l">
              <a:spcBef>
                <a:spcPts val="0"/>
              </a:spcBef>
              <a:spcAft>
                <a:spcPts val="0"/>
              </a:spcAft>
              <a:buSzPts val="1800"/>
              <a:buChar char="●"/>
            </a:pPr>
            <a:r>
              <a:rPr lang="en"/>
              <a:t>Can give more focus to the front end and overall user experience</a:t>
            </a:r>
            <a:endParaRPr/>
          </a:p>
          <a:p>
            <a:pPr indent="-342900" lvl="0" marL="457200" rtl="0" algn="l">
              <a:spcBef>
                <a:spcPts val="0"/>
              </a:spcBef>
              <a:spcAft>
                <a:spcPts val="0"/>
              </a:spcAft>
              <a:buSzPts val="1800"/>
              <a:buChar char="●"/>
            </a:pPr>
            <a:r>
              <a:rPr lang="en"/>
              <a:t>Can enhance security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Virtual Machines</a:t>
            </a:r>
            <a:endParaRPr/>
          </a:p>
        </p:txBody>
      </p:sp>
      <p:pic>
        <p:nvPicPr>
          <p:cNvPr id="232" name="Google Shape;232;p39"/>
          <p:cNvPicPr preferRelativeResize="0"/>
          <p:nvPr/>
        </p:nvPicPr>
        <p:blipFill>
          <a:blip r:embed="rId3">
            <a:alphaModFix/>
          </a:blip>
          <a:stretch>
            <a:fillRect/>
          </a:stretch>
        </p:blipFill>
        <p:spPr>
          <a:xfrm>
            <a:off x="603288" y="1296868"/>
            <a:ext cx="7654524" cy="37459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Virtual Machines</a:t>
            </a:r>
            <a:endParaRPr/>
          </a:p>
        </p:txBody>
      </p:sp>
      <p:pic>
        <p:nvPicPr>
          <p:cNvPr id="238" name="Google Shape;238;p40"/>
          <p:cNvPicPr preferRelativeResize="0"/>
          <p:nvPr/>
        </p:nvPicPr>
        <p:blipFill>
          <a:blip r:embed="rId3">
            <a:alphaModFix/>
          </a:blip>
          <a:stretch>
            <a:fillRect/>
          </a:stretch>
        </p:blipFill>
        <p:spPr>
          <a:xfrm>
            <a:off x="1473125" y="1228776"/>
            <a:ext cx="6197750" cy="390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Virtual Machines</a:t>
            </a:r>
            <a:endParaRPr/>
          </a:p>
        </p:txBody>
      </p:sp>
      <p:pic>
        <p:nvPicPr>
          <p:cNvPr id="244" name="Google Shape;244;p41"/>
          <p:cNvPicPr preferRelativeResize="0"/>
          <p:nvPr/>
        </p:nvPicPr>
        <p:blipFill>
          <a:blip r:embed="rId3">
            <a:alphaModFix/>
          </a:blip>
          <a:stretch>
            <a:fillRect/>
          </a:stretch>
        </p:blipFill>
        <p:spPr>
          <a:xfrm>
            <a:off x="2611225" y="1354643"/>
            <a:ext cx="3638627" cy="37459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 Before Cloud Computing</a:t>
            </a:r>
            <a:endParaRPr/>
          </a:p>
        </p:txBody>
      </p:sp>
      <p:sp>
        <p:nvSpPr>
          <p:cNvPr id="74" name="Google Shape;74;p15"/>
          <p:cNvSpPr txBox="1"/>
          <p:nvPr>
            <p:ph idx="1" type="body"/>
          </p:nvPr>
        </p:nvSpPr>
        <p:spPr>
          <a:xfrm>
            <a:off x="319500" y="1589325"/>
            <a:ext cx="4808700" cy="3039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On-premise software = software installed on computer of person using it</a:t>
            </a:r>
            <a:endParaRPr sz="1900"/>
          </a:p>
          <a:p>
            <a:pPr indent="-349250" lvl="0" marL="457200" rtl="0" algn="l">
              <a:spcBef>
                <a:spcPts val="0"/>
              </a:spcBef>
              <a:spcAft>
                <a:spcPts val="0"/>
              </a:spcAft>
              <a:buSzPts val="1900"/>
              <a:buChar char="●"/>
            </a:pPr>
            <a:r>
              <a:rPr lang="en" sz="1900"/>
              <a:t>Hardware, </a:t>
            </a:r>
            <a:r>
              <a:rPr lang="en" sz="1900"/>
              <a:t>operating system, and server all bundled together</a:t>
            </a:r>
            <a:endParaRPr sz="1900"/>
          </a:p>
          <a:p>
            <a:pPr indent="-349250" lvl="0" marL="457200" rtl="0" algn="l">
              <a:spcBef>
                <a:spcPts val="0"/>
              </a:spcBef>
              <a:spcAft>
                <a:spcPts val="0"/>
              </a:spcAft>
              <a:buSzPts val="1900"/>
              <a:buChar char="●"/>
            </a:pPr>
            <a:r>
              <a:rPr lang="en" sz="1900"/>
              <a:t>Example:  If a company had an email service, they would have server hardware located in the company</a:t>
            </a:r>
            <a:endParaRPr sz="1900"/>
          </a:p>
          <a:p>
            <a:pPr indent="0" lvl="0" marL="457200" rtl="0" algn="l">
              <a:spcBef>
                <a:spcPts val="1600"/>
              </a:spcBef>
              <a:spcAft>
                <a:spcPts val="1600"/>
              </a:spcAft>
              <a:buNone/>
            </a:pPr>
            <a:r>
              <a:t/>
            </a:r>
            <a:endParaRPr/>
          </a:p>
        </p:txBody>
      </p:sp>
      <p:pic>
        <p:nvPicPr>
          <p:cNvPr id="75" name="Google Shape;75;p15"/>
          <p:cNvPicPr preferRelativeResize="0"/>
          <p:nvPr/>
        </p:nvPicPr>
        <p:blipFill>
          <a:blip r:embed="rId3">
            <a:alphaModFix/>
          </a:blip>
          <a:stretch>
            <a:fillRect/>
          </a:stretch>
        </p:blipFill>
        <p:spPr>
          <a:xfrm>
            <a:off x="5311399" y="1321250"/>
            <a:ext cx="3566950" cy="3745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2"/>
          <p:cNvPicPr preferRelativeResize="0"/>
          <p:nvPr/>
        </p:nvPicPr>
        <p:blipFill rotWithShape="1">
          <a:blip r:embed="rId3">
            <a:alphaModFix/>
          </a:blip>
          <a:srcRect b="0" l="0" r="0" t="0"/>
          <a:stretch/>
        </p:blipFill>
        <p:spPr>
          <a:xfrm>
            <a:off x="2611225" y="1354643"/>
            <a:ext cx="3638627" cy="3745932"/>
          </a:xfrm>
          <a:prstGeom prst="rect">
            <a:avLst/>
          </a:prstGeom>
          <a:noFill/>
          <a:ln>
            <a:noFill/>
          </a:ln>
        </p:spPr>
      </p:pic>
      <p:sp>
        <p:nvSpPr>
          <p:cNvPr id="250" name="Google Shape;250;p42"/>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sp>
        <p:nvSpPr>
          <p:cNvPr id="251" name="Google Shape;251;p42"/>
          <p:cNvSpPr/>
          <p:nvPr/>
        </p:nvSpPr>
        <p:spPr>
          <a:xfrm>
            <a:off x="2386034" y="2805289"/>
            <a:ext cx="495220" cy="1350600"/>
          </a:xfrm>
          <a:custGeom>
            <a:rect b="b" l="l" r="r" t="t"/>
            <a:pathLst>
              <a:path extrusionOk="0" h="54024" w="16557">
                <a:moveTo>
                  <a:pt x="13406" y="54024"/>
                </a:moveTo>
                <a:cubicBezTo>
                  <a:pt x="7455" y="48073"/>
                  <a:pt x="1733" y="40716"/>
                  <a:pt x="350" y="32414"/>
                </a:cubicBezTo>
                <a:cubicBezTo>
                  <a:pt x="-1635" y="20498"/>
                  <a:pt x="5752" y="5402"/>
                  <a:pt x="16557" y="0"/>
                </a:cubicBezTo>
              </a:path>
            </a:pathLst>
          </a:custGeom>
          <a:noFill/>
          <a:ln cap="flat" cmpd="sng" w="28575">
            <a:solidFill>
              <a:schemeClr val="dk2"/>
            </a:solidFill>
            <a:prstDash val="solid"/>
            <a:round/>
            <a:headEnd len="med" w="med" type="none"/>
            <a:tailEnd len="med" w="med" type="none"/>
          </a:ln>
        </p:spPr>
      </p:sp>
      <p:sp>
        <p:nvSpPr>
          <p:cNvPr id="252" name="Google Shape;252;p42"/>
          <p:cNvSpPr/>
          <p:nvPr/>
        </p:nvSpPr>
        <p:spPr>
          <a:xfrm rot="4268810">
            <a:off x="2799572" y="2740583"/>
            <a:ext cx="168965" cy="146481"/>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txBox="1"/>
          <p:nvPr/>
        </p:nvSpPr>
        <p:spPr>
          <a:xfrm>
            <a:off x="1465790" y="3280500"/>
            <a:ext cx="787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2"/>
                </a:solidFill>
                <a:latin typeface="Inter"/>
                <a:ea typeface="Inter"/>
                <a:cs typeface="Inter"/>
                <a:sym typeface="Inter"/>
              </a:rPr>
              <a:t>Kernel</a:t>
            </a:r>
            <a:endParaRPr>
              <a:solidFill>
                <a:schemeClr val="dk2"/>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259" name="Google Shape;259;p43"/>
          <p:cNvPicPr preferRelativeResize="0"/>
          <p:nvPr/>
        </p:nvPicPr>
        <p:blipFill rotWithShape="1">
          <a:blip r:embed="rId3">
            <a:alphaModFix/>
          </a:blip>
          <a:srcRect b="0" l="0" r="0" t="0"/>
          <a:stretch/>
        </p:blipFill>
        <p:spPr>
          <a:xfrm>
            <a:off x="2611225" y="1354643"/>
            <a:ext cx="3638627" cy="3745932"/>
          </a:xfrm>
          <a:prstGeom prst="rect">
            <a:avLst/>
          </a:prstGeom>
          <a:noFill/>
          <a:ln>
            <a:noFill/>
          </a:ln>
        </p:spPr>
      </p:pic>
      <p:sp>
        <p:nvSpPr>
          <p:cNvPr id="260" name="Google Shape;260;p43"/>
          <p:cNvSpPr/>
          <p:nvPr/>
        </p:nvSpPr>
        <p:spPr>
          <a:xfrm>
            <a:off x="2734950" y="2217225"/>
            <a:ext cx="967800" cy="106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txBox="1"/>
          <p:nvPr/>
        </p:nvSpPr>
        <p:spPr>
          <a:xfrm>
            <a:off x="1848440" y="2551725"/>
            <a:ext cx="787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2"/>
                </a:solidFill>
                <a:latin typeface="Inter"/>
                <a:ea typeface="Inter"/>
                <a:cs typeface="Inter"/>
                <a:sym typeface="Inter"/>
              </a:rPr>
              <a:t>Image</a:t>
            </a:r>
            <a:endParaRPr>
              <a:solidFill>
                <a:schemeClr val="dk2"/>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267" name="Google Shape;267;p44"/>
          <p:cNvPicPr preferRelativeResize="0"/>
          <p:nvPr/>
        </p:nvPicPr>
        <p:blipFill rotWithShape="1">
          <a:blip r:embed="rId3">
            <a:alphaModFix/>
          </a:blip>
          <a:srcRect b="0" l="0" r="0" t="0"/>
          <a:stretch/>
        </p:blipFill>
        <p:spPr>
          <a:xfrm>
            <a:off x="2611225" y="1354643"/>
            <a:ext cx="3638627" cy="3745932"/>
          </a:xfrm>
          <a:prstGeom prst="rect">
            <a:avLst/>
          </a:prstGeom>
          <a:noFill/>
          <a:ln>
            <a:noFill/>
          </a:ln>
        </p:spPr>
      </p:pic>
      <p:sp>
        <p:nvSpPr>
          <p:cNvPr id="268" name="Google Shape;268;p44"/>
          <p:cNvSpPr/>
          <p:nvPr/>
        </p:nvSpPr>
        <p:spPr>
          <a:xfrm rot="-5400000">
            <a:off x="6251323" y="3517100"/>
            <a:ext cx="169200" cy="1464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44"/>
          <p:cNvPicPr preferRelativeResize="0"/>
          <p:nvPr/>
        </p:nvPicPr>
        <p:blipFill>
          <a:blip r:embed="rId4">
            <a:alphaModFix/>
          </a:blip>
          <a:stretch>
            <a:fillRect/>
          </a:stretch>
        </p:blipFill>
        <p:spPr>
          <a:xfrm>
            <a:off x="7072593" y="3219962"/>
            <a:ext cx="862750" cy="740663"/>
          </a:xfrm>
          <a:prstGeom prst="rect">
            <a:avLst/>
          </a:prstGeom>
          <a:noFill/>
          <a:ln>
            <a:noFill/>
          </a:ln>
        </p:spPr>
      </p:pic>
      <p:cxnSp>
        <p:nvCxnSpPr>
          <p:cNvPr id="270" name="Google Shape;270;p44"/>
          <p:cNvCxnSpPr/>
          <p:nvPr/>
        </p:nvCxnSpPr>
        <p:spPr>
          <a:xfrm>
            <a:off x="6409123" y="3590300"/>
            <a:ext cx="521100" cy="9000"/>
          </a:xfrm>
          <a:prstGeom prst="straightConnector1">
            <a:avLst/>
          </a:prstGeom>
          <a:noFill/>
          <a:ln cap="flat" cmpd="sng" w="28575">
            <a:solidFill>
              <a:schemeClr val="dk2"/>
            </a:solidFill>
            <a:prstDash val="solid"/>
            <a:round/>
            <a:headEnd len="med" w="med" type="none"/>
            <a:tailEnd len="med" w="med" type="none"/>
          </a:ln>
        </p:spPr>
      </p:cxnSp>
      <p:sp>
        <p:nvSpPr>
          <p:cNvPr id="271" name="Google Shape;271;p44"/>
          <p:cNvSpPr/>
          <p:nvPr/>
        </p:nvSpPr>
        <p:spPr>
          <a:xfrm>
            <a:off x="2734950" y="3284425"/>
            <a:ext cx="3394200" cy="57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VMs vs Containers</a:t>
            </a:r>
            <a:endParaRPr/>
          </a:p>
        </p:txBody>
      </p:sp>
      <p:sp>
        <p:nvSpPr>
          <p:cNvPr id="277" name="Google Shape;277;p45"/>
          <p:cNvSpPr txBox="1"/>
          <p:nvPr>
            <p:ph idx="1" type="body"/>
          </p:nvPr>
        </p:nvSpPr>
        <p:spPr>
          <a:xfrm>
            <a:off x="319500" y="1586950"/>
            <a:ext cx="3999900" cy="30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VMs</a:t>
            </a:r>
            <a:endParaRPr b="1"/>
          </a:p>
          <a:p>
            <a:pPr indent="0" lvl="0" marL="0" rtl="0" algn="l">
              <a:spcBef>
                <a:spcPts val="1800"/>
              </a:spcBef>
              <a:spcAft>
                <a:spcPts val="0"/>
              </a:spcAft>
              <a:buNone/>
            </a:pPr>
            <a:r>
              <a:rPr lang="en"/>
              <a:t>Pros:</a:t>
            </a:r>
            <a:endParaRPr/>
          </a:p>
          <a:p>
            <a:pPr indent="-317500" lvl="0" marL="457200" rtl="0" algn="l">
              <a:spcBef>
                <a:spcPts val="800"/>
              </a:spcBef>
              <a:spcAft>
                <a:spcPts val="0"/>
              </a:spcAft>
              <a:buSzPts val="1400"/>
              <a:buChar char="●"/>
            </a:pPr>
            <a:r>
              <a:rPr lang="en"/>
              <a:t>Secure</a:t>
            </a:r>
            <a:endParaRPr/>
          </a:p>
          <a:p>
            <a:pPr indent="-317500" lvl="0" marL="457200" rtl="0" algn="l">
              <a:spcBef>
                <a:spcPts val="0"/>
              </a:spcBef>
              <a:spcAft>
                <a:spcPts val="0"/>
              </a:spcAft>
              <a:buSzPts val="1400"/>
              <a:buChar char="●"/>
            </a:pPr>
            <a:r>
              <a:rPr lang="en"/>
              <a:t>Multiple Operating Systems</a:t>
            </a:r>
            <a:endParaRPr/>
          </a:p>
          <a:p>
            <a:pPr indent="0" lvl="0" marL="0" rtl="0" algn="l">
              <a:spcBef>
                <a:spcPts val="1600"/>
              </a:spcBef>
              <a:spcAft>
                <a:spcPts val="0"/>
              </a:spcAft>
              <a:buNone/>
            </a:pPr>
            <a:br>
              <a:rPr lang="en"/>
            </a:br>
            <a:r>
              <a:rPr lang="en"/>
              <a:t>Cons:</a:t>
            </a:r>
            <a:endParaRPr/>
          </a:p>
          <a:p>
            <a:pPr indent="-317500" lvl="0" marL="457200" rtl="0" algn="l">
              <a:spcBef>
                <a:spcPts val="800"/>
              </a:spcBef>
              <a:spcAft>
                <a:spcPts val="0"/>
              </a:spcAft>
              <a:buSzPts val="1400"/>
              <a:buChar char="●"/>
            </a:pPr>
            <a:r>
              <a:rPr lang="en"/>
              <a:t>Resource intensive</a:t>
            </a:r>
            <a:endParaRPr/>
          </a:p>
          <a:p>
            <a:pPr indent="-317500" lvl="0" marL="457200" rtl="0" algn="l">
              <a:spcBef>
                <a:spcPts val="0"/>
              </a:spcBef>
              <a:spcAft>
                <a:spcPts val="0"/>
              </a:spcAft>
              <a:buSzPts val="1400"/>
              <a:buChar char="●"/>
            </a:pPr>
            <a:r>
              <a:rPr lang="en"/>
              <a:t>Slow to setup and configure</a:t>
            </a:r>
            <a:endParaRPr/>
          </a:p>
        </p:txBody>
      </p:sp>
      <p:sp>
        <p:nvSpPr>
          <p:cNvPr id="278" name="Google Shape;278;p45"/>
          <p:cNvSpPr txBox="1"/>
          <p:nvPr>
            <p:ph idx="2" type="body"/>
          </p:nvPr>
        </p:nvSpPr>
        <p:spPr>
          <a:xfrm>
            <a:off x="4523650" y="1586975"/>
            <a:ext cx="3999900" cy="30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Containers</a:t>
            </a:r>
            <a:endParaRPr b="1"/>
          </a:p>
          <a:p>
            <a:pPr indent="0" lvl="0" marL="0" rtl="0" algn="l">
              <a:spcBef>
                <a:spcPts val="1800"/>
              </a:spcBef>
              <a:spcAft>
                <a:spcPts val="0"/>
              </a:spcAft>
              <a:buNone/>
            </a:pPr>
            <a:r>
              <a:rPr lang="en"/>
              <a:t>Pros:</a:t>
            </a:r>
            <a:endParaRPr/>
          </a:p>
          <a:p>
            <a:pPr indent="-317500" lvl="0" marL="457200" rtl="0" algn="l">
              <a:spcBef>
                <a:spcPts val="800"/>
              </a:spcBef>
              <a:spcAft>
                <a:spcPts val="0"/>
              </a:spcAft>
              <a:buSzPts val="1400"/>
              <a:buChar char="●"/>
            </a:pPr>
            <a:r>
              <a:rPr lang="en"/>
              <a:t>Secure</a:t>
            </a:r>
            <a:endParaRPr/>
          </a:p>
          <a:p>
            <a:pPr indent="-317500" lvl="0" marL="457200" rtl="0" algn="l">
              <a:spcBef>
                <a:spcPts val="0"/>
              </a:spcBef>
              <a:spcAft>
                <a:spcPts val="0"/>
              </a:spcAft>
              <a:buSzPts val="1400"/>
              <a:buChar char="●"/>
            </a:pPr>
            <a:r>
              <a:rPr lang="en"/>
              <a:t>Very resource efficient</a:t>
            </a:r>
            <a:endParaRPr/>
          </a:p>
          <a:p>
            <a:pPr indent="-317500" lvl="0" marL="457200" rtl="0" algn="l">
              <a:spcBef>
                <a:spcPts val="0"/>
              </a:spcBef>
              <a:spcAft>
                <a:spcPts val="0"/>
              </a:spcAft>
              <a:buSzPts val="1400"/>
              <a:buChar char="●"/>
            </a:pPr>
            <a:r>
              <a:rPr lang="en"/>
              <a:t>Fast setup</a:t>
            </a:r>
            <a:endParaRPr/>
          </a:p>
          <a:p>
            <a:pPr indent="0" lvl="0" marL="0" rtl="0" algn="l">
              <a:spcBef>
                <a:spcPts val="1600"/>
              </a:spcBef>
              <a:spcAft>
                <a:spcPts val="0"/>
              </a:spcAft>
              <a:buNone/>
            </a:pPr>
            <a:r>
              <a:rPr lang="en"/>
              <a:t>Cons:</a:t>
            </a:r>
            <a:endParaRPr/>
          </a:p>
          <a:p>
            <a:pPr indent="-317500" lvl="0" marL="457200" rtl="0" algn="l">
              <a:spcBef>
                <a:spcPts val="800"/>
              </a:spcBef>
              <a:spcAft>
                <a:spcPts val="0"/>
              </a:spcAft>
              <a:buSzPts val="1400"/>
              <a:buChar char="●"/>
            </a:pPr>
            <a:r>
              <a:rPr lang="en"/>
              <a:t>Limited to just Host OS</a:t>
            </a:r>
            <a:endParaRPr/>
          </a:p>
        </p:txBody>
      </p:sp>
      <p:cxnSp>
        <p:nvCxnSpPr>
          <p:cNvPr id="279" name="Google Shape;279;p45"/>
          <p:cNvCxnSpPr/>
          <p:nvPr/>
        </p:nvCxnSpPr>
        <p:spPr>
          <a:xfrm>
            <a:off x="405175" y="1956250"/>
            <a:ext cx="8407500" cy="0"/>
          </a:xfrm>
          <a:prstGeom prst="straightConnector1">
            <a:avLst/>
          </a:prstGeom>
          <a:noFill/>
          <a:ln cap="flat" cmpd="sng" w="9525">
            <a:solidFill>
              <a:srgbClr val="9CA3AF"/>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285" name="Google Shape;285;p46"/>
          <p:cNvPicPr preferRelativeResize="0"/>
          <p:nvPr/>
        </p:nvPicPr>
        <p:blipFill rotWithShape="1">
          <a:blip r:embed="rId3">
            <a:alphaModFix/>
          </a:blip>
          <a:srcRect b="29" l="0" r="0" t="29"/>
          <a:stretch/>
        </p:blipFill>
        <p:spPr>
          <a:xfrm>
            <a:off x="2612621" y="1375763"/>
            <a:ext cx="4361688" cy="3703700"/>
          </a:xfrm>
          <a:prstGeom prst="rect">
            <a:avLst/>
          </a:prstGeom>
          <a:noFill/>
          <a:ln>
            <a:noFill/>
          </a:ln>
        </p:spPr>
      </p:pic>
      <p:sp>
        <p:nvSpPr>
          <p:cNvPr id="286" name="Google Shape;286;p46"/>
          <p:cNvSpPr txBox="1"/>
          <p:nvPr/>
        </p:nvSpPr>
        <p:spPr>
          <a:xfrm>
            <a:off x="5983874"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292" name="Google Shape;292;p47"/>
          <p:cNvPicPr preferRelativeResize="0"/>
          <p:nvPr/>
        </p:nvPicPr>
        <p:blipFill rotWithShape="1">
          <a:blip r:embed="rId3">
            <a:alphaModFix/>
          </a:blip>
          <a:srcRect b="29" l="0" r="0" t="29"/>
          <a:stretch/>
        </p:blipFill>
        <p:spPr>
          <a:xfrm>
            <a:off x="2612621" y="1375763"/>
            <a:ext cx="4361688" cy="3703700"/>
          </a:xfrm>
          <a:prstGeom prst="rect">
            <a:avLst/>
          </a:prstGeom>
          <a:noFill/>
          <a:ln>
            <a:noFill/>
          </a:ln>
        </p:spPr>
      </p:pic>
      <p:sp>
        <p:nvSpPr>
          <p:cNvPr id="293" name="Google Shape;293;p47"/>
          <p:cNvSpPr txBox="1"/>
          <p:nvPr/>
        </p:nvSpPr>
        <p:spPr>
          <a:xfrm>
            <a:off x="5983874"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299" name="Google Shape;299;p48"/>
          <p:cNvPicPr preferRelativeResize="0"/>
          <p:nvPr/>
        </p:nvPicPr>
        <p:blipFill rotWithShape="1">
          <a:blip r:embed="rId3">
            <a:alphaModFix/>
          </a:blip>
          <a:srcRect b="29" l="0" r="0" t="29"/>
          <a:stretch/>
        </p:blipFill>
        <p:spPr>
          <a:xfrm>
            <a:off x="2612621" y="1375763"/>
            <a:ext cx="4361688" cy="3703700"/>
          </a:xfrm>
          <a:prstGeom prst="rect">
            <a:avLst/>
          </a:prstGeom>
          <a:noFill/>
          <a:ln>
            <a:noFill/>
          </a:ln>
        </p:spPr>
      </p:pic>
      <p:sp>
        <p:nvSpPr>
          <p:cNvPr id="300" name="Google Shape;300;p48"/>
          <p:cNvSpPr txBox="1"/>
          <p:nvPr/>
        </p:nvSpPr>
        <p:spPr>
          <a:xfrm>
            <a:off x="5983874"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306" name="Google Shape;306;p49"/>
          <p:cNvPicPr preferRelativeResize="0"/>
          <p:nvPr/>
        </p:nvPicPr>
        <p:blipFill rotWithShape="1">
          <a:blip r:embed="rId3">
            <a:alphaModFix/>
          </a:blip>
          <a:srcRect b="29" l="0" r="0" t="29"/>
          <a:stretch/>
        </p:blipFill>
        <p:spPr>
          <a:xfrm>
            <a:off x="2612621" y="1375763"/>
            <a:ext cx="4361688" cy="3703700"/>
          </a:xfrm>
          <a:prstGeom prst="rect">
            <a:avLst/>
          </a:prstGeom>
          <a:noFill/>
          <a:ln>
            <a:noFill/>
          </a:ln>
        </p:spPr>
      </p:pic>
      <p:sp>
        <p:nvSpPr>
          <p:cNvPr id="307" name="Google Shape;307;p49"/>
          <p:cNvSpPr txBox="1"/>
          <p:nvPr/>
        </p:nvSpPr>
        <p:spPr>
          <a:xfrm>
            <a:off x="5983874"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313" name="Google Shape;313;p50"/>
          <p:cNvPicPr preferRelativeResize="0"/>
          <p:nvPr/>
        </p:nvPicPr>
        <p:blipFill rotWithShape="1">
          <a:blip r:embed="rId3">
            <a:alphaModFix/>
          </a:blip>
          <a:srcRect b="29" l="0" r="0" t="29"/>
          <a:stretch/>
        </p:blipFill>
        <p:spPr>
          <a:xfrm>
            <a:off x="199077" y="1375763"/>
            <a:ext cx="4361688" cy="3703700"/>
          </a:xfrm>
          <a:prstGeom prst="rect">
            <a:avLst/>
          </a:prstGeom>
          <a:noFill/>
          <a:ln>
            <a:noFill/>
          </a:ln>
        </p:spPr>
      </p:pic>
      <p:sp>
        <p:nvSpPr>
          <p:cNvPr id="314" name="Google Shape;314;p50"/>
          <p:cNvSpPr txBox="1"/>
          <p:nvPr/>
        </p:nvSpPr>
        <p:spPr>
          <a:xfrm>
            <a:off x="3570329"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pic>
        <p:nvPicPr>
          <p:cNvPr id="315" name="Google Shape;315;p50"/>
          <p:cNvPicPr preferRelativeResize="0"/>
          <p:nvPr/>
        </p:nvPicPr>
        <p:blipFill rotWithShape="1">
          <a:blip r:embed="rId4">
            <a:alphaModFix/>
          </a:blip>
          <a:srcRect b="29" l="0" r="0" t="29"/>
          <a:stretch/>
        </p:blipFill>
        <p:spPr>
          <a:xfrm>
            <a:off x="4609627" y="1375763"/>
            <a:ext cx="4361688" cy="3703700"/>
          </a:xfrm>
          <a:prstGeom prst="rect">
            <a:avLst/>
          </a:prstGeom>
          <a:noFill/>
          <a:ln>
            <a:noFill/>
          </a:ln>
        </p:spPr>
      </p:pic>
      <p:sp>
        <p:nvSpPr>
          <p:cNvPr id="316" name="Google Shape;316;p50"/>
          <p:cNvSpPr txBox="1"/>
          <p:nvPr/>
        </p:nvSpPr>
        <p:spPr>
          <a:xfrm>
            <a:off x="7980879"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Containers</a:t>
            </a:r>
            <a:endParaRPr/>
          </a:p>
        </p:txBody>
      </p:sp>
      <p:pic>
        <p:nvPicPr>
          <p:cNvPr id="322" name="Google Shape;322;p51"/>
          <p:cNvPicPr preferRelativeResize="0"/>
          <p:nvPr/>
        </p:nvPicPr>
        <p:blipFill rotWithShape="1">
          <a:blip r:embed="rId3">
            <a:alphaModFix/>
          </a:blip>
          <a:srcRect b="29" l="0" r="0" t="29"/>
          <a:stretch/>
        </p:blipFill>
        <p:spPr>
          <a:xfrm>
            <a:off x="199077" y="1375763"/>
            <a:ext cx="4361688" cy="3703700"/>
          </a:xfrm>
          <a:prstGeom prst="rect">
            <a:avLst/>
          </a:prstGeom>
          <a:noFill/>
          <a:ln>
            <a:noFill/>
          </a:ln>
        </p:spPr>
      </p:pic>
      <p:sp>
        <p:nvSpPr>
          <p:cNvPr id="323" name="Google Shape;323;p51"/>
          <p:cNvSpPr txBox="1"/>
          <p:nvPr/>
        </p:nvSpPr>
        <p:spPr>
          <a:xfrm>
            <a:off x="3570329"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pic>
        <p:nvPicPr>
          <p:cNvPr id="324" name="Google Shape;324;p51"/>
          <p:cNvPicPr preferRelativeResize="0"/>
          <p:nvPr/>
        </p:nvPicPr>
        <p:blipFill rotWithShape="1">
          <a:blip r:embed="rId4">
            <a:alphaModFix/>
          </a:blip>
          <a:srcRect b="0" l="0" r="0" t="0"/>
          <a:stretch/>
        </p:blipFill>
        <p:spPr>
          <a:xfrm>
            <a:off x="4609627" y="1374703"/>
            <a:ext cx="4361688" cy="3705819"/>
          </a:xfrm>
          <a:prstGeom prst="rect">
            <a:avLst/>
          </a:prstGeom>
          <a:noFill/>
          <a:ln>
            <a:noFill/>
          </a:ln>
        </p:spPr>
      </p:pic>
      <p:sp>
        <p:nvSpPr>
          <p:cNvPr id="325" name="Google Shape;325;p51"/>
          <p:cNvSpPr txBox="1"/>
          <p:nvPr/>
        </p:nvSpPr>
        <p:spPr>
          <a:xfrm>
            <a:off x="7980879" y="1885140"/>
            <a:ext cx="11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Resources</a:t>
            </a:r>
            <a:endParaRPr>
              <a:solidFill>
                <a:schemeClr val="dk2"/>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Drawbacks with On-Premise Software</a:t>
            </a:r>
            <a:endParaRPr/>
          </a:p>
        </p:txBody>
      </p:sp>
      <p:sp>
        <p:nvSpPr>
          <p:cNvPr id="81" name="Google Shape;81;p16"/>
          <p:cNvSpPr txBox="1"/>
          <p:nvPr>
            <p:ph idx="1" type="body"/>
          </p:nvPr>
        </p:nvSpPr>
        <p:spPr>
          <a:xfrm>
            <a:off x="319500" y="1589325"/>
            <a:ext cx="8083200" cy="30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Exchange server dependent on everything between it</a:t>
            </a:r>
            <a:endParaRPr sz="2000"/>
          </a:p>
          <a:p>
            <a:pPr indent="-355600" lvl="0" marL="457200" rtl="0" algn="l">
              <a:spcBef>
                <a:spcPts val="0"/>
              </a:spcBef>
              <a:spcAft>
                <a:spcPts val="0"/>
              </a:spcAft>
              <a:buSzPts val="2000"/>
              <a:buChar char="●"/>
            </a:pPr>
            <a:r>
              <a:rPr lang="en" sz="2000"/>
              <a:t>Hardware failure makes it so that service cannot operate</a:t>
            </a:r>
            <a:endParaRPr sz="2000"/>
          </a:p>
          <a:p>
            <a:pPr indent="-355600" lvl="0" marL="457200" rtl="0" algn="l">
              <a:spcBef>
                <a:spcPts val="0"/>
              </a:spcBef>
              <a:spcAft>
                <a:spcPts val="0"/>
              </a:spcAft>
              <a:buSzPts val="2000"/>
              <a:buChar char="●"/>
            </a:pPr>
            <a:r>
              <a:rPr lang="en" sz="2000"/>
              <a:t>Users must manage, install, and update software themselves on local servers or computers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Orchestrator</a:t>
            </a:r>
            <a:endParaRPr/>
          </a:p>
        </p:txBody>
      </p:sp>
      <p:sp>
        <p:nvSpPr>
          <p:cNvPr id="331" name="Google Shape;331;p52"/>
          <p:cNvSpPr txBox="1"/>
          <p:nvPr>
            <p:ph idx="1" type="body"/>
          </p:nvPr>
        </p:nvSpPr>
        <p:spPr>
          <a:xfrm>
            <a:off x="319500" y="1589325"/>
            <a:ext cx="48087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 orchestrator</a:t>
            </a:r>
            <a:endParaRPr/>
          </a:p>
          <a:p>
            <a:pPr indent="-317500" lvl="1" marL="914400" rtl="0" algn="l">
              <a:spcBef>
                <a:spcPts val="0"/>
              </a:spcBef>
              <a:spcAft>
                <a:spcPts val="0"/>
              </a:spcAft>
              <a:buSzPts val="1400"/>
              <a:buChar char="○"/>
            </a:pPr>
            <a:r>
              <a:rPr lang="en"/>
              <a:t>Automates the deployment and managing of containers.</a:t>
            </a:r>
            <a:endParaRPr/>
          </a:p>
          <a:p>
            <a:pPr indent="-342900" lvl="0" marL="457200" rtl="0" algn="l">
              <a:spcBef>
                <a:spcPts val="0"/>
              </a:spcBef>
              <a:spcAft>
                <a:spcPts val="0"/>
              </a:spcAft>
              <a:buSzPts val="1800"/>
              <a:buChar char="●"/>
            </a:pPr>
            <a:r>
              <a:rPr lang="en"/>
              <a:t>Used in conjunction with a container engine and container runtime</a:t>
            </a:r>
            <a:endParaRPr/>
          </a:p>
        </p:txBody>
      </p:sp>
      <p:pic>
        <p:nvPicPr>
          <p:cNvPr id="332" name="Google Shape;332;p52"/>
          <p:cNvPicPr preferRelativeResize="0"/>
          <p:nvPr/>
        </p:nvPicPr>
        <p:blipFill>
          <a:blip r:embed="rId3">
            <a:alphaModFix/>
          </a:blip>
          <a:stretch>
            <a:fillRect/>
          </a:stretch>
        </p:blipFill>
        <p:spPr>
          <a:xfrm>
            <a:off x="6255600" y="1589318"/>
            <a:ext cx="2286000" cy="1733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338" name="Google Shape;338;p53"/>
          <p:cNvSpPr txBox="1"/>
          <p:nvPr>
            <p:ph idx="1" type="body"/>
          </p:nvPr>
        </p:nvSpPr>
        <p:spPr>
          <a:xfrm>
            <a:off x="319500" y="1589325"/>
            <a:ext cx="4808700" cy="303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Deployment</a:t>
            </a:r>
            <a:endParaRPr/>
          </a:p>
          <a:p>
            <a:pPr indent="-342900" lvl="0" marL="457200" rtl="0" algn="l">
              <a:spcBef>
                <a:spcPts val="0"/>
              </a:spcBef>
              <a:spcAft>
                <a:spcPts val="0"/>
              </a:spcAft>
              <a:buSzPts val="1800"/>
              <a:buChar char="●"/>
            </a:pPr>
            <a:r>
              <a:rPr lang="en"/>
              <a:t>Scaling</a:t>
            </a:r>
            <a:endParaRPr/>
          </a:p>
          <a:p>
            <a:pPr indent="-342900" lvl="0" marL="457200" rtl="0" algn="l">
              <a:spcBef>
                <a:spcPts val="0"/>
              </a:spcBef>
              <a:spcAft>
                <a:spcPts val="0"/>
              </a:spcAft>
              <a:buSzPts val="1800"/>
              <a:buChar char="●"/>
            </a:pPr>
            <a:r>
              <a:rPr lang="en"/>
              <a:t>Coordinating between multiple hosts</a:t>
            </a:r>
            <a:endParaRPr/>
          </a:p>
        </p:txBody>
      </p:sp>
      <p:pic>
        <p:nvPicPr>
          <p:cNvPr id="339" name="Google Shape;339;p53"/>
          <p:cNvPicPr preferRelativeResize="0"/>
          <p:nvPr/>
        </p:nvPicPr>
        <p:blipFill>
          <a:blip r:embed="rId3">
            <a:alphaModFix/>
          </a:blip>
          <a:stretch>
            <a:fillRect/>
          </a:stretch>
        </p:blipFill>
        <p:spPr>
          <a:xfrm>
            <a:off x="6255600" y="1589318"/>
            <a:ext cx="2286000" cy="1733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4"/>
          <p:cNvPicPr preferRelativeResize="0"/>
          <p:nvPr/>
        </p:nvPicPr>
        <p:blipFill rotWithShape="1">
          <a:blip r:embed="rId3">
            <a:alphaModFix/>
          </a:blip>
          <a:srcRect b="0" l="0" r="0" t="0"/>
          <a:stretch/>
        </p:blipFill>
        <p:spPr>
          <a:xfrm>
            <a:off x="1039325" y="453513"/>
            <a:ext cx="7065349" cy="4236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311700" y="2014625"/>
            <a:ext cx="8520600" cy="11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400"/>
              <a:t>Demo</a:t>
            </a:r>
            <a:endParaRPr sz="6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Servers Before Cloud Computing</a:t>
            </a:r>
            <a:endParaRPr/>
          </a:p>
        </p:txBody>
      </p:sp>
      <p:sp>
        <p:nvSpPr>
          <p:cNvPr id="87" name="Google Shape;87;p17"/>
          <p:cNvSpPr txBox="1"/>
          <p:nvPr>
            <p:ph idx="1" type="body"/>
          </p:nvPr>
        </p:nvSpPr>
        <p:spPr>
          <a:xfrm>
            <a:off x="319500" y="1589325"/>
            <a:ext cx="7180200" cy="30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Own and maintain servers to host a website</a:t>
            </a:r>
            <a:endParaRPr sz="2000"/>
          </a:p>
          <a:p>
            <a:pPr indent="-330200" lvl="1" marL="914400" rtl="0" algn="l">
              <a:spcBef>
                <a:spcPts val="0"/>
              </a:spcBef>
              <a:spcAft>
                <a:spcPts val="0"/>
              </a:spcAft>
              <a:buSzPts val="1600"/>
              <a:buChar char="○"/>
            </a:pPr>
            <a:r>
              <a:rPr lang="en" sz="1600"/>
              <a:t>Servers are expensive</a:t>
            </a:r>
            <a:endParaRPr sz="1600"/>
          </a:p>
          <a:p>
            <a:pPr indent="-330200" lvl="1" marL="914400" rtl="0" algn="l">
              <a:spcBef>
                <a:spcPts val="0"/>
              </a:spcBef>
              <a:spcAft>
                <a:spcPts val="0"/>
              </a:spcAft>
              <a:buSzPts val="1600"/>
              <a:buChar char="○"/>
            </a:pPr>
            <a:r>
              <a:rPr lang="en" sz="1600"/>
              <a:t>Company has to dedicate time and resources to maintaining the servers</a:t>
            </a:r>
            <a:endParaRPr sz="1600"/>
          </a:p>
          <a:p>
            <a:pPr indent="-355600" lvl="0" marL="457200" rtl="0" algn="l">
              <a:spcBef>
                <a:spcPts val="0"/>
              </a:spcBef>
              <a:spcAft>
                <a:spcPts val="0"/>
              </a:spcAft>
              <a:buSzPts val="2000"/>
              <a:buChar char="●"/>
            </a:pPr>
            <a:r>
              <a:rPr lang="en" sz="2000"/>
              <a:t>More data now - maintaining this amount of data would not be feasible without the cloud</a:t>
            </a:r>
            <a:endParaRPr sz="2000"/>
          </a:p>
          <a:p>
            <a:pPr indent="-355600" lvl="0" marL="457200" rtl="0" algn="l">
              <a:spcBef>
                <a:spcPts val="0"/>
              </a:spcBef>
              <a:spcAft>
                <a:spcPts val="0"/>
              </a:spcAft>
              <a:buSzPts val="2000"/>
              <a:buChar char="●"/>
            </a:pPr>
            <a:r>
              <a:rPr lang="en" sz="2000">
                <a:solidFill>
                  <a:schemeClr val="lt2"/>
                </a:solidFill>
              </a:rPr>
              <a:t>Difficult to adequately secure server from outside attacks</a:t>
            </a:r>
            <a:endParaRPr sz="2000">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Upscaling is difficult due to the need for more servers</a:t>
            </a:r>
            <a:endParaRPr sz="2000">
              <a:solidFill>
                <a:schemeClr val="lt2"/>
              </a:solidFill>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of Cloud Computing: Timeline</a:t>
            </a:r>
            <a:endParaRPr/>
          </a:p>
        </p:txBody>
      </p:sp>
      <p:cxnSp>
        <p:nvCxnSpPr>
          <p:cNvPr id="93" name="Google Shape;93;p18"/>
          <p:cNvCxnSpPr/>
          <p:nvPr/>
        </p:nvCxnSpPr>
        <p:spPr>
          <a:xfrm>
            <a:off x="319500" y="3205150"/>
            <a:ext cx="7754400" cy="15300"/>
          </a:xfrm>
          <a:prstGeom prst="straightConnector1">
            <a:avLst/>
          </a:prstGeom>
          <a:noFill/>
          <a:ln cap="flat" cmpd="sng" w="76200">
            <a:solidFill>
              <a:schemeClr val="dk1"/>
            </a:solidFill>
            <a:prstDash val="solid"/>
            <a:round/>
            <a:headEnd len="med" w="med" type="none"/>
            <a:tailEnd len="med" w="med" type="none"/>
          </a:ln>
        </p:spPr>
      </p:cxnSp>
      <p:sp>
        <p:nvSpPr>
          <p:cNvPr id="94" name="Google Shape;94;p18"/>
          <p:cNvSpPr txBox="1"/>
          <p:nvPr/>
        </p:nvSpPr>
        <p:spPr>
          <a:xfrm>
            <a:off x="534175" y="1416025"/>
            <a:ext cx="265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Early Mid-90s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Network schematics show overlapping server icons resembling clouds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5" name="Google Shape;95;p18"/>
          <p:cNvSpPr txBox="1"/>
          <p:nvPr/>
        </p:nvSpPr>
        <p:spPr>
          <a:xfrm>
            <a:off x="2151775" y="3318475"/>
            <a:ext cx="2655600" cy="20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1996</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“Cloud” becomes a metaphor for parts of a network that can be accessed from any number of devices through the internet</a:t>
            </a:r>
            <a:r>
              <a:rPr lang="en">
                <a:solidFill>
                  <a:schemeClr val="lt2"/>
                </a:solidFill>
                <a:latin typeface="Roboto"/>
                <a:ea typeface="Roboto"/>
                <a:cs typeface="Roboto"/>
                <a:sym typeface="Roboto"/>
              </a:rPr>
              <a:t> </a:t>
            </a:r>
            <a:endParaRPr>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96" name="Google Shape;96;p18"/>
          <p:cNvSpPr txBox="1"/>
          <p:nvPr/>
        </p:nvSpPr>
        <p:spPr>
          <a:xfrm>
            <a:off x="3586475" y="1372113"/>
            <a:ext cx="265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1999</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Salesforce launches one of the first successful software-as-a-service offerings</a:t>
            </a:r>
            <a:endParaRPr>
              <a:latin typeface="Roboto"/>
              <a:ea typeface="Roboto"/>
              <a:cs typeface="Roboto"/>
              <a:sym typeface="Roboto"/>
            </a:endParaRPr>
          </a:p>
        </p:txBody>
      </p:sp>
      <p:sp>
        <p:nvSpPr>
          <p:cNvPr id="97" name="Google Shape;97;p18"/>
          <p:cNvSpPr txBox="1"/>
          <p:nvPr/>
        </p:nvSpPr>
        <p:spPr>
          <a:xfrm>
            <a:off x="6488400" y="3318463"/>
            <a:ext cx="265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2006</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Amazon launches AWS (Amazon Web Services) - Start of quick transition towards cloud computing </a:t>
            </a:r>
            <a:endParaRPr>
              <a:latin typeface="Roboto"/>
              <a:ea typeface="Roboto"/>
              <a:cs typeface="Roboto"/>
              <a:sym typeface="Roboto"/>
            </a:endParaRPr>
          </a:p>
        </p:txBody>
      </p:sp>
      <p:cxnSp>
        <p:nvCxnSpPr>
          <p:cNvPr id="98" name="Google Shape;98;p18"/>
          <p:cNvCxnSpPr/>
          <p:nvPr/>
        </p:nvCxnSpPr>
        <p:spPr>
          <a:xfrm>
            <a:off x="1876000" y="2609025"/>
            <a:ext cx="12300" cy="583800"/>
          </a:xfrm>
          <a:prstGeom prst="straightConnector1">
            <a:avLst/>
          </a:prstGeom>
          <a:noFill/>
          <a:ln cap="flat" cmpd="sng" w="28575">
            <a:solidFill>
              <a:schemeClr val="dk1"/>
            </a:solidFill>
            <a:prstDash val="solid"/>
            <a:round/>
            <a:headEnd len="med" w="med" type="none"/>
            <a:tailEnd len="med" w="med" type="none"/>
          </a:ln>
        </p:spPr>
      </p:cxnSp>
      <p:cxnSp>
        <p:nvCxnSpPr>
          <p:cNvPr id="99" name="Google Shape;99;p18"/>
          <p:cNvCxnSpPr/>
          <p:nvPr/>
        </p:nvCxnSpPr>
        <p:spPr>
          <a:xfrm>
            <a:off x="4807375" y="2609025"/>
            <a:ext cx="12300" cy="583800"/>
          </a:xfrm>
          <a:prstGeom prst="straightConnector1">
            <a:avLst/>
          </a:prstGeom>
          <a:noFill/>
          <a:ln cap="flat" cmpd="sng" w="28575">
            <a:solidFill>
              <a:schemeClr val="dk1"/>
            </a:solidFill>
            <a:prstDash val="solid"/>
            <a:round/>
            <a:headEnd len="med" w="med" type="none"/>
            <a:tailEnd len="med" w="med" type="none"/>
          </a:ln>
        </p:spPr>
      </p:cxnSp>
      <p:cxnSp>
        <p:nvCxnSpPr>
          <p:cNvPr id="100" name="Google Shape;100;p18"/>
          <p:cNvCxnSpPr/>
          <p:nvPr/>
        </p:nvCxnSpPr>
        <p:spPr>
          <a:xfrm>
            <a:off x="3398350" y="3205150"/>
            <a:ext cx="12300" cy="583800"/>
          </a:xfrm>
          <a:prstGeom prst="straightConnector1">
            <a:avLst/>
          </a:prstGeom>
          <a:noFill/>
          <a:ln cap="flat" cmpd="sng" w="28575">
            <a:solidFill>
              <a:schemeClr val="dk1"/>
            </a:solidFill>
            <a:prstDash val="solid"/>
            <a:round/>
            <a:headEnd len="med" w="med" type="none"/>
            <a:tailEnd len="med" w="med" type="none"/>
          </a:ln>
        </p:spPr>
      </p:cxnSp>
      <p:cxnSp>
        <p:nvCxnSpPr>
          <p:cNvPr id="101" name="Google Shape;101;p18"/>
          <p:cNvCxnSpPr/>
          <p:nvPr/>
        </p:nvCxnSpPr>
        <p:spPr>
          <a:xfrm>
            <a:off x="7402525" y="3205150"/>
            <a:ext cx="12300" cy="583800"/>
          </a:xfrm>
          <a:prstGeom prst="straightConnector1">
            <a:avLst/>
          </a:prstGeom>
          <a:noFill/>
          <a:ln cap="flat" cmpd="sng" w="28575">
            <a:solidFill>
              <a:schemeClr val="dk1"/>
            </a:solidFill>
            <a:prstDash val="solid"/>
            <a:round/>
            <a:headEnd len="med" w="med" type="none"/>
            <a:tailEnd len="med" w="med" type="none"/>
          </a:ln>
        </p:spPr>
      </p:cxnSp>
      <p:sp>
        <p:nvSpPr>
          <p:cNvPr id="102" name="Google Shape;102;p18"/>
          <p:cNvSpPr txBox="1"/>
          <p:nvPr/>
        </p:nvSpPr>
        <p:spPr>
          <a:xfrm>
            <a:off x="6437275" y="1517913"/>
            <a:ext cx="265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Early 2000s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Popularization of the virtual machine</a:t>
            </a:r>
            <a:endParaRPr>
              <a:latin typeface="Roboto"/>
              <a:ea typeface="Roboto"/>
              <a:cs typeface="Roboto"/>
              <a:sym typeface="Roboto"/>
            </a:endParaRPr>
          </a:p>
        </p:txBody>
      </p:sp>
      <p:cxnSp>
        <p:nvCxnSpPr>
          <p:cNvPr id="103" name="Google Shape;103;p18"/>
          <p:cNvCxnSpPr/>
          <p:nvPr/>
        </p:nvCxnSpPr>
        <p:spPr>
          <a:xfrm>
            <a:off x="7064700" y="2592988"/>
            <a:ext cx="12300" cy="583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3864938" y="2436639"/>
            <a:ext cx="1396575" cy="835874"/>
          </a:xfrm>
          <a:prstGeom prst="rect">
            <a:avLst/>
          </a:prstGeom>
          <a:noFill/>
          <a:ln>
            <a:noFill/>
          </a:ln>
        </p:spPr>
      </p:pic>
      <p:pic>
        <p:nvPicPr>
          <p:cNvPr id="109" name="Google Shape;109;p19"/>
          <p:cNvPicPr preferRelativeResize="0"/>
          <p:nvPr/>
        </p:nvPicPr>
        <p:blipFill rotWithShape="1">
          <a:blip r:embed="rId4">
            <a:alphaModFix/>
          </a:blip>
          <a:srcRect b="30108" l="10942" r="10558" t="31634"/>
          <a:stretch/>
        </p:blipFill>
        <p:spPr>
          <a:xfrm>
            <a:off x="675850" y="2220988"/>
            <a:ext cx="2404977" cy="781176"/>
          </a:xfrm>
          <a:prstGeom prst="rect">
            <a:avLst/>
          </a:prstGeom>
          <a:noFill/>
          <a:ln>
            <a:noFill/>
          </a:ln>
        </p:spPr>
      </p:pic>
      <p:pic>
        <p:nvPicPr>
          <p:cNvPr id="110" name="Google Shape;110;p19"/>
          <p:cNvPicPr preferRelativeResize="0"/>
          <p:nvPr/>
        </p:nvPicPr>
        <p:blipFill rotWithShape="1">
          <a:blip r:embed="rId5">
            <a:alphaModFix/>
          </a:blip>
          <a:srcRect b="0" l="11222" r="9857" t="13096"/>
          <a:stretch/>
        </p:blipFill>
        <p:spPr>
          <a:xfrm>
            <a:off x="6045650" y="1870987"/>
            <a:ext cx="1974902" cy="113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Utilization of Cloud Computing</a:t>
            </a:r>
            <a:endParaRPr/>
          </a:p>
        </p:txBody>
      </p:sp>
      <p:sp>
        <p:nvSpPr>
          <p:cNvPr id="116" name="Google Shape;116;p20"/>
          <p:cNvSpPr txBox="1"/>
          <p:nvPr>
            <p:ph idx="1" type="body"/>
          </p:nvPr>
        </p:nvSpPr>
        <p:spPr>
          <a:xfrm>
            <a:off x="319500" y="1589325"/>
            <a:ext cx="52518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Docs</a:t>
            </a:r>
            <a:endParaRPr/>
          </a:p>
          <a:p>
            <a:pPr indent="-342900" lvl="0" marL="457200" rtl="0" algn="l">
              <a:spcBef>
                <a:spcPts val="1600"/>
              </a:spcBef>
              <a:spcAft>
                <a:spcPts val="0"/>
              </a:spcAft>
              <a:buSzPts val="1800"/>
              <a:buChar char="●"/>
            </a:pPr>
            <a:r>
              <a:rPr lang="en"/>
              <a:t>Write </a:t>
            </a:r>
            <a:r>
              <a:rPr lang="en"/>
              <a:t>applications</a:t>
            </a:r>
            <a:r>
              <a:rPr lang="en"/>
              <a:t> as if application is installed on your computer without actually having to install an application</a:t>
            </a:r>
            <a:endParaRPr/>
          </a:p>
          <a:p>
            <a:pPr indent="-342900" lvl="0" marL="457200" rtl="0" algn="l">
              <a:spcBef>
                <a:spcPts val="0"/>
              </a:spcBef>
              <a:spcAft>
                <a:spcPts val="0"/>
              </a:spcAft>
              <a:buSzPts val="1800"/>
              <a:buChar char="●"/>
            </a:pPr>
            <a:r>
              <a:rPr lang="en"/>
              <a:t>Can finish work from another computer if your computer fails</a:t>
            </a:r>
            <a:endParaRPr/>
          </a:p>
          <a:p>
            <a:pPr indent="0" lvl="0" marL="457200" rtl="0" algn="l">
              <a:spcBef>
                <a:spcPts val="1600"/>
              </a:spcBef>
              <a:spcAft>
                <a:spcPts val="1600"/>
              </a:spcAft>
              <a:buNone/>
            </a:pPr>
            <a:r>
              <a:t/>
            </a:r>
            <a:endParaRPr/>
          </a:p>
        </p:txBody>
      </p:sp>
      <p:pic>
        <p:nvPicPr>
          <p:cNvPr id="117" name="Google Shape;117;p20"/>
          <p:cNvPicPr preferRelativeResize="0"/>
          <p:nvPr/>
        </p:nvPicPr>
        <p:blipFill rotWithShape="1">
          <a:blip r:embed="rId3">
            <a:alphaModFix/>
          </a:blip>
          <a:srcRect b="0" l="0" r="0" t="0"/>
          <a:stretch/>
        </p:blipFill>
        <p:spPr>
          <a:xfrm>
            <a:off x="6325050" y="1589325"/>
            <a:ext cx="2216550" cy="232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9500" y="325068"/>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Cloud Computing</a:t>
            </a:r>
            <a:endParaRPr/>
          </a:p>
        </p:txBody>
      </p:sp>
      <p:sp>
        <p:nvSpPr>
          <p:cNvPr id="123" name="Google Shape;123;p21"/>
          <p:cNvSpPr txBox="1"/>
          <p:nvPr>
            <p:ph idx="1" type="body"/>
          </p:nvPr>
        </p:nvSpPr>
        <p:spPr>
          <a:xfrm>
            <a:off x="319500" y="1589325"/>
            <a:ext cx="8117100" cy="30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Char char="●"/>
            </a:pPr>
            <a:r>
              <a:rPr lang="en" sz="2000">
                <a:solidFill>
                  <a:schemeClr val="lt2"/>
                </a:solidFill>
              </a:rPr>
              <a:t>Cloud = decentralized location to share information through satellite networks</a:t>
            </a:r>
            <a:endParaRPr sz="2000">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On-demand availability of computing resources for a pay-as-you-go price</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No active management of resources by user</a:t>
            </a:r>
            <a:endParaRPr sz="2000">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Each cloud application has a host</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Hosts of the application maintain massive data centers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Provide security, storage capacity, and computing power</a:t>
            </a:r>
            <a:endParaRPr>
              <a:solidFill>
                <a:schemeClr val="lt2"/>
              </a:solidFill>
            </a:endParaRPr>
          </a:p>
          <a:p>
            <a:pPr indent="-355600" lvl="0" marL="457200" rtl="0" algn="l">
              <a:spcBef>
                <a:spcPts val="0"/>
              </a:spcBef>
              <a:spcAft>
                <a:spcPts val="0"/>
              </a:spcAft>
              <a:buClr>
                <a:schemeClr val="lt2"/>
              </a:buClr>
              <a:buSzPts val="2000"/>
              <a:buChar char="●"/>
            </a:pPr>
            <a:r>
              <a:rPr lang="en" sz="2000">
                <a:solidFill>
                  <a:schemeClr val="lt2"/>
                </a:solidFill>
              </a:rPr>
              <a:t>Access to internet = access to applications</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1F2937"/>
      </a:dk2>
      <a:lt2>
        <a:srgbClr val="374151"/>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